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1"/>
  </p:notesMasterIdLst>
  <p:sldIdLst>
    <p:sldId id="257" r:id="rId3"/>
    <p:sldId id="256" r:id="rId4"/>
    <p:sldId id="263" r:id="rId5"/>
    <p:sldId id="258" r:id="rId6"/>
    <p:sldId id="259" r:id="rId7"/>
    <p:sldId id="264" r:id="rId8"/>
    <p:sldId id="261" r:id="rId9"/>
    <p:sldId id="262" r:id="rId10"/>
    <p:sldId id="265" r:id="rId11"/>
    <p:sldId id="269" r:id="rId12"/>
    <p:sldId id="281" r:id="rId13"/>
    <p:sldId id="280" r:id="rId14"/>
    <p:sldId id="266" r:id="rId15"/>
    <p:sldId id="273" r:id="rId16"/>
    <p:sldId id="274" r:id="rId17"/>
    <p:sldId id="275" r:id="rId18"/>
    <p:sldId id="276" r:id="rId19"/>
    <p:sldId id="26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4080"/>
    <a:srgbClr val="FED1A7"/>
    <a:srgbClr val="FEF9B7"/>
    <a:srgbClr val="F4667E"/>
    <a:srgbClr val="FF8000"/>
    <a:srgbClr val="8080C0"/>
    <a:srgbClr val="FFF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81" d="100"/>
          <a:sy n="81" d="100"/>
        </p:scale>
        <p:origin x="-30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6FCD7-EFBD-4423-A572-392E990DAE12}" type="datetimeFigureOut">
              <a:rPr lang="en-US" smtClean="0"/>
              <a:t>9/4/2021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7FF0D-3108-4406-A6C2-4DB64F824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FCB7EC7-6610-4C5A-B94A-C0FE1DC1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1F14-DA11-4E43-87F3-BE07CCE51531}" type="datetime1">
              <a:rPr lang="en-US" smtClean="0"/>
              <a:t>9/4/2021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D86F19C-D440-4F57-9BDC-07395BAF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DEB811-DCFD-4CC2-A7DD-FDD13157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9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3BF543-A3BD-421F-876C-1939A42B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D271A23-C041-417C-B519-802BAB593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48CAB0E-1AB2-4697-981E-9CEED7625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05138EE-6D9B-40CE-B2B6-0DD6C0C13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679275C-1CF9-411C-96FC-5311F90B4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1A8D47A-3338-4966-B6BC-8183D68C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56F3-24BB-45BE-BD1E-E26A863B0966}" type="datetime1">
              <a:rPr lang="en-US" smtClean="0"/>
              <a:t>9/4/2021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103E1FD-424A-46E2-9E37-ABFAC579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80C57F2-5518-4AB7-93EC-ECC2866F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BEAA2E-4234-4746-A9C1-1FB5273A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C6E4BCC-92FE-44F8-B6CB-0B6F7087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38A9-B139-4FBA-BD61-A63595AC75F4}" type="datetime1">
              <a:rPr lang="en-US" smtClean="0"/>
              <a:t>9/4/2021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56070D3-D412-4D85-AA7D-3B8C3B55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B117B22-0243-4B1B-AA4A-C69D3D12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44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F9989D4-ED90-4AF6-8BE4-E14F8E560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DCA-20B6-4A7F-9287-D29CBE4F4E3E}" type="datetime1">
              <a:rPr lang="en-US" smtClean="0"/>
              <a:t>9/4/2021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40A95EC-3B27-4D55-A125-91BD6E2B8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BDDB516-8449-4C02-B990-64373DB5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99EFE9-AE5E-4846-8F3F-561341D3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F5DA9F-72BE-453E-9BA1-B1B6EEF90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DC3E682-CEF3-4B89-941A-29ADEB8BF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A35A87F-90AF-4464-A736-52D1CADA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4CC13-3719-4BC0-9941-BCD22F2E39BB}" type="datetime1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74EBDCA-0095-4A53-94F3-518715A4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7FE2551-6974-4065-A0C0-CB1CA6E2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25C63D-F4C2-42EB-AB85-4385DC8E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B9BF71D-974F-427F-88EF-05F2879D1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CE09DA1-225C-43B3-B889-B760CD46C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4F0C8C3-A384-4E63-8E44-19B65F56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473A-74A1-46F3-8D2E-10C923B7E154}" type="datetime1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D4CA027-00E7-494D-8C76-AD52846B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A015811-59EC-4D1D-959F-17DBEBBA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82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CDCB1E-B8B3-4099-9998-B1DEAD5C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CC9C89E-B954-4BBD-8FC6-63D97121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413943-8E2C-479E-A890-4082F72A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B6EE-3F1C-40A8-BAA7-D8D1D25FA34D}" type="datetime1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5B604B0-3DBA-4D52-ADB2-DC5CEF44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661FA0-D26F-4FFC-8850-74922A33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17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9F595F7-9D7D-4C85-9C99-BE194AFE6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649E8BE-C4BA-4237-B360-FC4943A31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70A49F-B64E-4D0D-BB32-EA3E8F26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9DCD-488C-48E6-B562-9E2144C6FF46}" type="datetime1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FDC6AD-EC63-4D87-9E40-7B7D6340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3CB9E5-01A1-4ED1-B801-129D0CB7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2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1203219-0ED5-4CAD-8F16-4E3B3502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/>
              <a:t>9/4/2021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9A89BAB-B41F-4760-996E-A658ABD6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385E896-6A31-4981-B626-05CE0AE3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7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7454484-8038-40A1-A8F6-6E672B55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9C2E-4D1E-4F59-91D1-95B83ABEEBF7}" type="datetime1">
              <a:rPr lang="en-US" smtClean="0"/>
              <a:t>9/4/2021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0FC74CE-79B6-4B2B-9C3C-FB9E1125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BDF9EEF-DFF9-4634-AC52-6B7FC573C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E0CB401-6D82-4712-B9E2-C59E3520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6A1F-9E99-4E72-9D09-5F6A6C41B36D}" type="datetime1">
              <a:rPr lang="en-US" smtClean="0"/>
              <a:t>9/4/2021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B04DB14-2C5A-43F3-8064-E7F713324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52E516-77F2-401D-B9B5-9210EF44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9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8139E17-5C6E-4A2B-BB0E-4DAE9E5C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F7B2-BB06-4C2C-A0BF-C3C4D1F4133B}" type="datetime1">
              <a:rPr lang="en-US" smtClean="0"/>
              <a:t>9/4/2021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B4A3704-8A44-465E-8FF3-26CB1F40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FA5BFB1-52BA-4AC8-85AB-F8756C77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5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98B41A-B8E0-4D65-9AD5-CAC9AA410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80DCD7B-49F3-41C3-A3E5-03BD91789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E90928-7051-4176-AF43-FB46B448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70B8-96F8-42D0-9FB1-FD414F8B4E30}" type="datetime1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C6C36D-9F2D-4132-AB2A-99D6F38E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3FC725-0F22-43D9-B218-40E06E24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8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135215-4EEE-4E5B-A968-79EEC7C7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03A29C-F7DB-4788-8BFD-3796BE90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B1FF36-8A8A-49C7-B10C-E9298B9F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F3F0-BBE0-4656-ADE2-E0CA7BB6F2D1}" type="datetime1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AE83C5-6936-478A-8D83-F825DE29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DB84EC-5F9A-4E4C-8B42-FC4F667B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8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04D7F6-D75A-44EA-A35D-0A6458C3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86560A9-2DB3-411B-B47C-0D03D579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983081-7714-467D-8131-EC28D3DB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D7EF-0440-4F9E-A644-D13ECD56D55F}" type="datetime1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C76F7C4-14FF-4DDF-8AAB-8F35F221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5BBDED-11BF-46B1-929F-41D6C52E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D6A8D6-8773-47F2-B37A-8E0E3DEB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DD80F6-1881-4E46-91CF-00CA3FCDD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D360777-F38E-4CA0-AE52-BCAD86D9E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E82D241-6FC2-4676-9A13-420AA9F4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FF7-F5C4-4B75-B312-7A2B0AADEC3E}" type="datetime1">
              <a:rPr lang="en-US" smtClean="0"/>
              <a:t>9/4/2021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98356D7-FCE6-410D-A92A-7A8BA8D3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5A912A7-36BF-4DAA-9399-2C862647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9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DD17E59-F326-4EAB-9A75-5C024FF76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3E682C1-B5B6-47C4-AB88-E170BB98F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4B4C99-2FF9-45BC-82B2-7B0E0F9BF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9974-F0DC-4DB8-9A38-2F8F55216D11}" type="datetime1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AE8F89-1436-48C4-AAF8-D8D125555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EE6940-2BBF-4D0B-8591-39778A538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5F7A23B-7F37-4255-B1AA-6F4081D0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C939551-9BB0-410A-86D9-5F41F65ED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47D216-8D82-4854-8FCC-50474F39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0DC4E-CFE1-4DE4-BA6A-B2F2775B3CE8}" type="datetime1">
              <a:rPr lang="en-US" smtClean="0"/>
              <a:t>9/4/2021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ACE85E-C533-43BA-A8ED-7511E82A3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04C941-975F-4FB1-8A2A-DB7E54D44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0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JCI - A new hypothesis for how sex steroid hormones regulate bone mass">
            <a:extLst>
              <a:ext uri="{FF2B5EF4-FFF2-40B4-BE49-F238E27FC236}">
                <a16:creationId xmlns:a16="http://schemas.microsoft.com/office/drawing/2014/main" xmlns="" id="{D7A10BE3-E1EB-49FE-A4DF-153492838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800" y="1224300"/>
            <a:ext cx="4013200" cy="419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27F930B-E894-4EB2-81BB-A7665BF16E23}"/>
              </a:ext>
            </a:extLst>
          </p:cNvPr>
          <p:cNvSpPr/>
          <p:nvPr/>
        </p:nvSpPr>
        <p:spPr>
          <a:xfrm>
            <a:off x="0" y="0"/>
            <a:ext cx="8178800" cy="6858000"/>
          </a:xfrm>
          <a:prstGeom prst="rect">
            <a:avLst/>
          </a:prstGeom>
          <a:solidFill>
            <a:srgbClr val="808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FD19E3C-6516-40CF-A479-7F8E341E99C1}"/>
              </a:ext>
            </a:extLst>
          </p:cNvPr>
          <p:cNvSpPr/>
          <p:nvPr/>
        </p:nvSpPr>
        <p:spPr>
          <a:xfrm>
            <a:off x="0" y="1016000"/>
            <a:ext cx="8178800" cy="800100"/>
          </a:xfrm>
          <a:prstGeom prst="rect">
            <a:avLst/>
          </a:prstGeom>
          <a:solidFill>
            <a:srgbClr val="00408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/>
              <a:t>Bài</a:t>
            </a:r>
            <a:r>
              <a:rPr lang="en-US" sz="3200" b="1" dirty="0"/>
              <a:t> </a:t>
            </a:r>
            <a:r>
              <a:rPr lang="en-US" sz="3200" b="1" dirty="0" err="1"/>
              <a:t>giảng</a:t>
            </a:r>
            <a:r>
              <a:rPr lang="en-US" sz="3200" b="1" dirty="0"/>
              <a:t> online</a:t>
            </a:r>
            <a:endParaRPr lang="vi-VN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82F30BA-FABE-492E-B303-9F892C18C6C1}"/>
              </a:ext>
            </a:extLst>
          </p:cNvPr>
          <p:cNvSpPr txBox="1"/>
          <p:nvPr/>
        </p:nvSpPr>
        <p:spPr>
          <a:xfrm>
            <a:off x="0" y="2205093"/>
            <a:ext cx="8178800" cy="3216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FF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ĐIỀU HÒA</a:t>
            </a:r>
          </a:p>
          <a:p>
            <a:pPr algn="ctr"/>
            <a:r>
              <a:rPr lang="en-US" sz="6600" b="1" dirty="0">
                <a:solidFill>
                  <a:srgbClr val="FF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HOẠT ĐỘNG GEN</a:t>
            </a:r>
          </a:p>
          <a:p>
            <a:pPr algn="ctr">
              <a:lnSpc>
                <a:spcPct val="150000"/>
              </a:lnSpc>
            </a:pPr>
            <a:r>
              <a:rPr lang="en-US" sz="4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Mô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hình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Operon Lac</a:t>
            </a:r>
            <a:endParaRPr lang="vi-VN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904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sosceles Triangle 31">
            <a:extLst>
              <a:ext uri="{FF2B5EF4-FFF2-40B4-BE49-F238E27FC236}">
                <a16:creationId xmlns:a16="http://schemas.microsoft.com/office/drawing/2014/main" xmlns="" id="{6C850287-3DCB-4925-88AA-90701D4823A7}"/>
              </a:ext>
            </a:extLst>
          </p:cNvPr>
          <p:cNvSpPr/>
          <p:nvPr/>
        </p:nvSpPr>
        <p:spPr>
          <a:xfrm>
            <a:off x="973816" y="2185755"/>
            <a:ext cx="863600" cy="644989"/>
          </a:xfrm>
          <a:prstGeom prst="triangle">
            <a:avLst/>
          </a:prstGeom>
          <a:solidFill>
            <a:srgbClr val="00206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598F877-E99B-45CB-A399-839FB5D8A375}"/>
              </a:ext>
            </a:extLst>
          </p:cNvPr>
          <p:cNvSpPr/>
          <p:nvPr/>
        </p:nvSpPr>
        <p:spPr>
          <a:xfrm>
            <a:off x="0" y="0"/>
            <a:ext cx="12192000" cy="876300"/>
          </a:xfrm>
          <a:prstGeom prst="rect">
            <a:avLst/>
          </a:prstGeom>
          <a:solidFill>
            <a:srgbClr val="808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22B9CF47-EC92-423C-9F99-86AFB801C89F}"/>
              </a:ext>
            </a:extLst>
          </p:cNvPr>
          <p:cNvSpPr/>
          <p:nvPr/>
        </p:nvSpPr>
        <p:spPr>
          <a:xfrm>
            <a:off x="671599" y="279400"/>
            <a:ext cx="9630469" cy="876300"/>
          </a:xfrm>
          <a:prstGeom prst="roundRect">
            <a:avLst>
              <a:gd name="adj" fmla="val 28432"/>
            </a:avLst>
          </a:prstGeom>
          <a:solidFill>
            <a:srgbClr val="FF8000"/>
          </a:solidFill>
          <a:ln w="28575">
            <a:solidFill>
              <a:schemeClr val="bg2">
                <a:lumMod val="1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Khi </a:t>
            </a:r>
            <a:r>
              <a:rPr lang="en-US" sz="4000" b="1" dirty="0" err="1">
                <a:solidFill>
                  <a:srgbClr val="002060"/>
                </a:solidFill>
              </a:rPr>
              <a:t>môi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trường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có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đường</a:t>
            </a:r>
            <a:endParaRPr lang="vi-VN" sz="4000" b="1" dirty="0">
              <a:solidFill>
                <a:srgbClr val="00206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82C7DC5-0F54-44E6-9263-95D5D476571E}"/>
              </a:ext>
            </a:extLst>
          </p:cNvPr>
          <p:cNvSpPr/>
          <p:nvPr/>
        </p:nvSpPr>
        <p:spPr>
          <a:xfrm>
            <a:off x="279400" y="2070100"/>
            <a:ext cx="954017" cy="876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P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2A2044F9-5BFE-400F-BEEF-221712D811B6}"/>
              </a:ext>
            </a:extLst>
          </p:cNvPr>
          <p:cNvSpPr/>
          <p:nvPr/>
        </p:nvSpPr>
        <p:spPr>
          <a:xfrm>
            <a:off x="1233417" y="2070100"/>
            <a:ext cx="1674030" cy="876300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R</a:t>
            </a:r>
            <a:endParaRPr lang="vi-VN" sz="28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A3E12CB8-014A-41E3-A5E2-2D63764A4F72}"/>
              </a:ext>
            </a:extLst>
          </p:cNvPr>
          <p:cNvSpPr/>
          <p:nvPr/>
        </p:nvSpPr>
        <p:spPr>
          <a:xfrm>
            <a:off x="3224948" y="2070100"/>
            <a:ext cx="1674030" cy="876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P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C4677B6B-9989-4B8A-AC34-4BD8C44A1DEB}"/>
              </a:ext>
            </a:extLst>
          </p:cNvPr>
          <p:cNvSpPr/>
          <p:nvPr/>
        </p:nvSpPr>
        <p:spPr>
          <a:xfrm>
            <a:off x="4898978" y="2070100"/>
            <a:ext cx="1674030" cy="876300"/>
          </a:xfrm>
          <a:custGeom>
            <a:avLst/>
            <a:gdLst>
              <a:gd name="connsiteX0" fmla="*/ 0 w 1674030"/>
              <a:gd name="connsiteY0" fmla="*/ 0 h 876300"/>
              <a:gd name="connsiteX1" fmla="*/ 1674030 w 1674030"/>
              <a:gd name="connsiteY1" fmla="*/ 0 h 876300"/>
              <a:gd name="connsiteX2" fmla="*/ 1674030 w 1674030"/>
              <a:gd name="connsiteY2" fmla="*/ 876300 h 876300"/>
              <a:gd name="connsiteX3" fmla="*/ 698544 w 1674030"/>
              <a:gd name="connsiteY3" fmla="*/ 876300 h 876300"/>
              <a:gd name="connsiteX4" fmla="*/ 405215 w 1674030"/>
              <a:gd name="connsiteY4" fmla="*/ 438149 h 876300"/>
              <a:gd name="connsiteX5" fmla="*/ 111887 w 1674030"/>
              <a:gd name="connsiteY5" fmla="*/ 876300 h 876300"/>
              <a:gd name="connsiteX6" fmla="*/ 0 w 1674030"/>
              <a:gd name="connsiteY6" fmla="*/ 876300 h 87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74030" h="876300">
                <a:moveTo>
                  <a:pt x="0" y="0"/>
                </a:moveTo>
                <a:lnTo>
                  <a:pt x="1674030" y="0"/>
                </a:lnTo>
                <a:lnTo>
                  <a:pt x="1674030" y="876300"/>
                </a:lnTo>
                <a:lnTo>
                  <a:pt x="698544" y="876300"/>
                </a:lnTo>
                <a:lnTo>
                  <a:pt x="405215" y="438149"/>
                </a:lnTo>
                <a:lnTo>
                  <a:pt x="111887" y="876300"/>
                </a:lnTo>
                <a:lnTo>
                  <a:pt x="0" y="87630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O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7C2548F3-0C77-41BA-912E-2D7691D6D027}"/>
              </a:ext>
            </a:extLst>
          </p:cNvPr>
          <p:cNvSpPr/>
          <p:nvPr/>
        </p:nvSpPr>
        <p:spPr>
          <a:xfrm>
            <a:off x="6573009" y="2070100"/>
            <a:ext cx="1674030" cy="8763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Z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65583B32-2B6C-4411-B0CA-74BEE21252DC}"/>
              </a:ext>
            </a:extLst>
          </p:cNvPr>
          <p:cNvSpPr/>
          <p:nvPr/>
        </p:nvSpPr>
        <p:spPr>
          <a:xfrm>
            <a:off x="8247039" y="2070100"/>
            <a:ext cx="1674030" cy="8763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Y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0036A783-AB1D-46E3-A1C1-D1B6FC46832C}"/>
              </a:ext>
            </a:extLst>
          </p:cNvPr>
          <p:cNvSpPr/>
          <p:nvPr/>
        </p:nvSpPr>
        <p:spPr>
          <a:xfrm>
            <a:off x="9921070" y="2070100"/>
            <a:ext cx="1674030" cy="8763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A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xmlns="" id="{C775ED0C-772B-46BF-80C7-6E5BC53EB204}"/>
              </a:ext>
            </a:extLst>
          </p:cNvPr>
          <p:cNvSpPr/>
          <p:nvPr/>
        </p:nvSpPr>
        <p:spPr>
          <a:xfrm>
            <a:off x="977900" y="4854110"/>
            <a:ext cx="863600" cy="644989"/>
          </a:xfrm>
          <a:prstGeom prst="triangle">
            <a:avLst/>
          </a:prstGeom>
          <a:solidFill>
            <a:srgbClr val="00206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00206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433134C-8215-4295-99EA-81316BBD59AD}"/>
              </a:ext>
            </a:extLst>
          </p:cNvPr>
          <p:cNvSpPr txBox="1"/>
          <p:nvPr/>
        </p:nvSpPr>
        <p:spPr>
          <a:xfrm>
            <a:off x="292100" y="5664200"/>
            <a:ext cx="257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/>
              <a:t>PROTEIN ỨC CHẾ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(LUÔN TỔNG HỢP)</a:t>
            </a:r>
            <a:endParaRPr lang="vi-VN" sz="2000" b="1" dirty="0">
              <a:solidFill>
                <a:srgbClr val="FF0000"/>
              </a:solidFill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xmlns="" id="{1363A33F-8E5F-4FD6-B6DF-CAB3423BA6F1}"/>
              </a:ext>
            </a:extLst>
          </p:cNvPr>
          <p:cNvSpPr/>
          <p:nvPr/>
        </p:nvSpPr>
        <p:spPr>
          <a:xfrm>
            <a:off x="980916" y="4854110"/>
            <a:ext cx="863600" cy="644989"/>
          </a:xfrm>
          <a:prstGeom prst="triangle">
            <a:avLst/>
          </a:prstGeom>
          <a:solidFill>
            <a:srgbClr val="00206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002060"/>
              </a:solidFill>
            </a:endParaRPr>
          </a:p>
        </p:txBody>
      </p:sp>
      <p:sp>
        <p:nvSpPr>
          <p:cNvPr id="37" name="Cloud 36">
            <a:extLst>
              <a:ext uri="{FF2B5EF4-FFF2-40B4-BE49-F238E27FC236}">
                <a16:creationId xmlns:a16="http://schemas.microsoft.com/office/drawing/2014/main" xmlns="" id="{497B989E-76BB-438F-8DFE-F02B6E135995}"/>
              </a:ext>
            </a:extLst>
          </p:cNvPr>
          <p:cNvSpPr/>
          <p:nvPr/>
        </p:nvSpPr>
        <p:spPr>
          <a:xfrm>
            <a:off x="2907446" y="1485900"/>
            <a:ext cx="1393010" cy="699855"/>
          </a:xfrm>
          <a:prstGeom prst="cloud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ARN</a:t>
            </a:r>
            <a:endParaRPr lang="vi-VN" b="1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783B3DDB-FDEA-4305-AA6A-1A97B1C82DB3}"/>
              </a:ext>
            </a:extLst>
          </p:cNvPr>
          <p:cNvSpPr/>
          <p:nvPr/>
        </p:nvSpPr>
        <p:spPr>
          <a:xfrm>
            <a:off x="1311120" y="4786970"/>
            <a:ext cx="203192" cy="23131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9A4C53D6-8FFF-4962-BE6C-98DB43A9C554}"/>
              </a:ext>
            </a:extLst>
          </p:cNvPr>
          <p:cNvGrpSpPr/>
          <p:nvPr/>
        </p:nvGrpSpPr>
        <p:grpSpPr>
          <a:xfrm>
            <a:off x="3555203" y="4622800"/>
            <a:ext cx="2103349" cy="1773732"/>
            <a:chOff x="3555203" y="4622800"/>
            <a:chExt cx="2103349" cy="1773732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xmlns="" id="{0BCD97D1-7029-4728-AF3B-54B911153BE3}"/>
                </a:ext>
              </a:extLst>
            </p:cNvPr>
            <p:cNvSpPr/>
            <p:nvPr/>
          </p:nvSpPr>
          <p:spPr>
            <a:xfrm>
              <a:off x="4292608" y="4622800"/>
              <a:ext cx="203192" cy="23131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xmlns="" id="{EC979CB6-B0C0-4790-9FAA-EB8973B96F18}"/>
                </a:ext>
              </a:extLst>
            </p:cNvPr>
            <p:cNvSpPr/>
            <p:nvPr/>
          </p:nvSpPr>
          <p:spPr>
            <a:xfrm>
              <a:off x="4495800" y="4945294"/>
              <a:ext cx="203192" cy="23131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FB292141-50E8-477E-A5FF-59F1C99D050F}"/>
                </a:ext>
              </a:extLst>
            </p:cNvPr>
            <p:cNvSpPr/>
            <p:nvPr/>
          </p:nvSpPr>
          <p:spPr>
            <a:xfrm>
              <a:off x="4833115" y="4927600"/>
              <a:ext cx="203192" cy="23131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xmlns="" id="{908EDFEF-837C-4D33-BEAB-AE14AB111641}"/>
                </a:ext>
              </a:extLst>
            </p:cNvPr>
            <p:cNvSpPr/>
            <p:nvPr/>
          </p:nvSpPr>
          <p:spPr>
            <a:xfrm>
              <a:off x="4573528" y="5314020"/>
              <a:ext cx="203192" cy="23131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64436127-C74B-4A5D-A810-6834F8C4BBC4}"/>
                </a:ext>
              </a:extLst>
            </p:cNvPr>
            <p:cNvSpPr/>
            <p:nvPr/>
          </p:nvSpPr>
          <p:spPr>
            <a:xfrm>
              <a:off x="4166382" y="5158910"/>
              <a:ext cx="203192" cy="23131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xmlns="" id="{A9510DE9-4ED9-4D7B-8DC6-3E405140FD16}"/>
                </a:ext>
              </a:extLst>
            </p:cNvPr>
            <p:cNvSpPr/>
            <p:nvPr/>
          </p:nvSpPr>
          <p:spPr>
            <a:xfrm>
              <a:off x="4077482" y="5463710"/>
              <a:ext cx="203192" cy="23131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xmlns="" id="{3D99FE89-E209-48E0-A421-92FFA95BBB4A}"/>
                </a:ext>
              </a:extLst>
            </p:cNvPr>
            <p:cNvSpPr/>
            <p:nvPr/>
          </p:nvSpPr>
          <p:spPr>
            <a:xfrm>
              <a:off x="4229882" y="5616110"/>
              <a:ext cx="203192" cy="23131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xmlns="" id="{5215C36B-0CDB-46D7-9DF8-B8C840613AC9}"/>
                </a:ext>
              </a:extLst>
            </p:cNvPr>
            <p:cNvSpPr/>
            <p:nvPr/>
          </p:nvSpPr>
          <p:spPr>
            <a:xfrm>
              <a:off x="4775982" y="5666910"/>
              <a:ext cx="203192" cy="23131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xmlns="" id="{F66FA63E-3D0A-4638-871C-3B2FAD00A726}"/>
                </a:ext>
              </a:extLst>
            </p:cNvPr>
            <p:cNvSpPr/>
            <p:nvPr/>
          </p:nvSpPr>
          <p:spPr>
            <a:xfrm>
              <a:off x="3810782" y="5006510"/>
              <a:ext cx="203192" cy="23131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D06ECEF5-B08A-45CC-A8F9-7E9843C03C09}"/>
                </a:ext>
              </a:extLst>
            </p:cNvPr>
            <p:cNvSpPr txBox="1"/>
            <p:nvPr/>
          </p:nvSpPr>
          <p:spPr>
            <a:xfrm>
              <a:off x="3555203" y="5999820"/>
              <a:ext cx="2103349" cy="396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b="1" dirty="0" err="1"/>
                <a:t>Đường</a:t>
              </a:r>
              <a:r>
                <a:rPr lang="en-US" sz="2000" b="1" dirty="0"/>
                <a:t> Lactose</a:t>
              </a:r>
              <a:endParaRPr lang="vi-VN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xmlns="" id="{CE8DE972-901C-441D-AF78-9C6ADF5ECB12}"/>
                </a:ext>
              </a:extLst>
            </p:cNvPr>
            <p:cNvSpPr/>
            <p:nvPr/>
          </p:nvSpPr>
          <p:spPr>
            <a:xfrm>
              <a:off x="4229882" y="5616110"/>
              <a:ext cx="203192" cy="23131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43" name="Oval 42">
            <a:extLst>
              <a:ext uri="{FF2B5EF4-FFF2-40B4-BE49-F238E27FC236}">
                <a16:creationId xmlns:a16="http://schemas.microsoft.com/office/drawing/2014/main" xmlns="" id="{E7FC5B94-D488-48CF-B9AD-13AD24FFB0E9}"/>
              </a:ext>
            </a:extLst>
          </p:cNvPr>
          <p:cNvSpPr/>
          <p:nvPr/>
        </p:nvSpPr>
        <p:spPr>
          <a:xfrm>
            <a:off x="1030225" y="5215130"/>
            <a:ext cx="203192" cy="23131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xmlns="" id="{8130417B-3460-4C4D-8899-D1B45F531AD9}"/>
              </a:ext>
            </a:extLst>
          </p:cNvPr>
          <p:cNvSpPr/>
          <p:nvPr/>
        </p:nvSpPr>
        <p:spPr>
          <a:xfrm>
            <a:off x="1543815" y="5370744"/>
            <a:ext cx="203192" cy="23131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79C5E561-6C5E-49AC-8B2C-5A5C2A94ABEF}"/>
              </a:ext>
            </a:extLst>
          </p:cNvPr>
          <p:cNvGrpSpPr/>
          <p:nvPr/>
        </p:nvGrpSpPr>
        <p:grpSpPr>
          <a:xfrm>
            <a:off x="4281722" y="2932771"/>
            <a:ext cx="863600" cy="815084"/>
            <a:chOff x="4243622" y="2996271"/>
            <a:chExt cx="863600" cy="815084"/>
          </a:xfrm>
        </p:grpSpPr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xmlns="" id="{6D086EF6-F681-4127-BD92-49F474FB9903}"/>
                </a:ext>
              </a:extLst>
            </p:cNvPr>
            <p:cNvSpPr/>
            <p:nvPr/>
          </p:nvSpPr>
          <p:spPr>
            <a:xfrm>
              <a:off x="4243622" y="3063411"/>
              <a:ext cx="863600" cy="644989"/>
            </a:xfrm>
            <a:prstGeom prst="triangle">
              <a:avLst/>
            </a:prstGeom>
            <a:solidFill>
              <a:srgbClr val="002060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002060"/>
                </a:solidFill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xmlns="" id="{5C30DD3D-3128-4F8C-A166-C3F135A7E716}"/>
                </a:ext>
              </a:extLst>
            </p:cNvPr>
            <p:cNvSpPr/>
            <p:nvPr/>
          </p:nvSpPr>
          <p:spPr>
            <a:xfrm>
              <a:off x="4576842" y="2996271"/>
              <a:ext cx="203192" cy="23131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xmlns="" id="{5DEC0C8A-EEC1-4061-A98A-C765457D1C2E}"/>
                </a:ext>
              </a:extLst>
            </p:cNvPr>
            <p:cNvSpPr/>
            <p:nvPr/>
          </p:nvSpPr>
          <p:spPr>
            <a:xfrm>
              <a:off x="4295947" y="3424431"/>
              <a:ext cx="203192" cy="23131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xmlns="" id="{01E5E3B5-0C9A-41D5-BC91-9F9AD2147A03}"/>
                </a:ext>
              </a:extLst>
            </p:cNvPr>
            <p:cNvSpPr/>
            <p:nvPr/>
          </p:nvSpPr>
          <p:spPr>
            <a:xfrm>
              <a:off x="4809537" y="3580045"/>
              <a:ext cx="203192" cy="23131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xmlns="" id="{F177E50C-370E-4593-9B74-CBA8EFCA9319}"/>
              </a:ext>
            </a:extLst>
          </p:cNvPr>
          <p:cNvGrpSpPr/>
          <p:nvPr/>
        </p:nvGrpSpPr>
        <p:grpSpPr>
          <a:xfrm rot="19956509">
            <a:off x="10164683" y="3373529"/>
            <a:ext cx="765698" cy="1605982"/>
            <a:chOff x="9991360" y="3486718"/>
            <a:chExt cx="765698" cy="1605982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xmlns="" id="{5166109B-9D03-4933-9D88-83206E88DE41}"/>
                </a:ext>
              </a:extLst>
            </p:cNvPr>
            <p:cNvSpPr/>
            <p:nvPr/>
          </p:nvSpPr>
          <p:spPr>
            <a:xfrm>
              <a:off x="10118274" y="4455998"/>
              <a:ext cx="638784" cy="55051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6DCD7E64-DD52-4365-9D9A-7DAB065C0E1C}"/>
                </a:ext>
              </a:extLst>
            </p:cNvPr>
            <p:cNvSpPr/>
            <p:nvPr/>
          </p:nvSpPr>
          <p:spPr>
            <a:xfrm>
              <a:off x="9991360" y="3486718"/>
              <a:ext cx="765698" cy="1605982"/>
            </a:xfrm>
            <a:custGeom>
              <a:avLst/>
              <a:gdLst>
                <a:gd name="connsiteX0" fmla="*/ 333740 w 765698"/>
                <a:gd name="connsiteY0" fmla="*/ 5782 h 1605982"/>
                <a:gd name="connsiteX1" fmla="*/ 511540 w 765698"/>
                <a:gd name="connsiteY1" fmla="*/ 31182 h 1605982"/>
                <a:gd name="connsiteX2" fmla="*/ 524240 w 765698"/>
                <a:gd name="connsiteY2" fmla="*/ 69282 h 1605982"/>
                <a:gd name="connsiteX3" fmla="*/ 575040 w 765698"/>
                <a:gd name="connsiteY3" fmla="*/ 132782 h 1605982"/>
                <a:gd name="connsiteX4" fmla="*/ 600440 w 765698"/>
                <a:gd name="connsiteY4" fmla="*/ 221682 h 1605982"/>
                <a:gd name="connsiteX5" fmla="*/ 651240 w 765698"/>
                <a:gd name="connsiteY5" fmla="*/ 348682 h 1605982"/>
                <a:gd name="connsiteX6" fmla="*/ 638540 w 765698"/>
                <a:gd name="connsiteY6" fmla="*/ 577282 h 1605982"/>
                <a:gd name="connsiteX7" fmla="*/ 549640 w 765698"/>
                <a:gd name="connsiteY7" fmla="*/ 755082 h 1605982"/>
                <a:gd name="connsiteX8" fmla="*/ 536940 w 765698"/>
                <a:gd name="connsiteY8" fmla="*/ 805882 h 1605982"/>
                <a:gd name="connsiteX9" fmla="*/ 397240 w 765698"/>
                <a:gd name="connsiteY9" fmla="*/ 958282 h 1605982"/>
                <a:gd name="connsiteX10" fmla="*/ 333740 w 765698"/>
                <a:gd name="connsiteY10" fmla="*/ 983682 h 1605982"/>
                <a:gd name="connsiteX11" fmla="*/ 295640 w 765698"/>
                <a:gd name="connsiteY11" fmla="*/ 1034482 h 1605982"/>
                <a:gd name="connsiteX12" fmla="*/ 219440 w 765698"/>
                <a:gd name="connsiteY12" fmla="*/ 1072582 h 1605982"/>
                <a:gd name="connsiteX13" fmla="*/ 206740 w 765698"/>
                <a:gd name="connsiteY13" fmla="*/ 1123382 h 1605982"/>
                <a:gd name="connsiteX14" fmla="*/ 181340 w 765698"/>
                <a:gd name="connsiteY14" fmla="*/ 1186882 h 1605982"/>
                <a:gd name="connsiteX15" fmla="*/ 168640 w 765698"/>
                <a:gd name="connsiteY15" fmla="*/ 1224982 h 1605982"/>
                <a:gd name="connsiteX16" fmla="*/ 206740 w 765698"/>
                <a:gd name="connsiteY16" fmla="*/ 1491682 h 1605982"/>
                <a:gd name="connsiteX17" fmla="*/ 282940 w 765698"/>
                <a:gd name="connsiteY17" fmla="*/ 1542482 h 1605982"/>
                <a:gd name="connsiteX18" fmla="*/ 473440 w 765698"/>
                <a:gd name="connsiteY18" fmla="*/ 1605982 h 1605982"/>
                <a:gd name="connsiteX19" fmla="*/ 587740 w 765698"/>
                <a:gd name="connsiteY19" fmla="*/ 1567882 h 1605982"/>
                <a:gd name="connsiteX20" fmla="*/ 740140 w 765698"/>
                <a:gd name="connsiteY20" fmla="*/ 1097982 h 1605982"/>
                <a:gd name="connsiteX21" fmla="*/ 651240 w 765698"/>
                <a:gd name="connsiteY21" fmla="*/ 831282 h 1605982"/>
                <a:gd name="connsiteX22" fmla="*/ 460740 w 765698"/>
                <a:gd name="connsiteY22" fmla="*/ 869382 h 1605982"/>
                <a:gd name="connsiteX23" fmla="*/ 346440 w 765698"/>
                <a:gd name="connsiteY23" fmla="*/ 932882 h 1605982"/>
                <a:gd name="connsiteX24" fmla="*/ 384540 w 765698"/>
                <a:gd name="connsiteY24" fmla="*/ 1047182 h 1605982"/>
                <a:gd name="connsiteX25" fmla="*/ 409940 w 765698"/>
                <a:gd name="connsiteY25" fmla="*/ 1174182 h 1605982"/>
                <a:gd name="connsiteX26" fmla="*/ 549640 w 765698"/>
                <a:gd name="connsiteY26" fmla="*/ 1275782 h 1605982"/>
                <a:gd name="connsiteX27" fmla="*/ 613140 w 765698"/>
                <a:gd name="connsiteY27" fmla="*/ 1237682 h 1605982"/>
                <a:gd name="connsiteX28" fmla="*/ 524240 w 765698"/>
                <a:gd name="connsiteY28" fmla="*/ 1212282 h 1605982"/>
                <a:gd name="connsiteX29" fmla="*/ 409940 w 765698"/>
                <a:gd name="connsiteY29" fmla="*/ 1199582 h 1605982"/>
                <a:gd name="connsiteX30" fmla="*/ 130540 w 765698"/>
                <a:gd name="connsiteY30" fmla="*/ 1186882 h 1605982"/>
                <a:gd name="connsiteX31" fmla="*/ 3540 w 765698"/>
                <a:gd name="connsiteY31" fmla="*/ 1263082 h 1605982"/>
                <a:gd name="connsiteX32" fmla="*/ 194040 w 765698"/>
                <a:gd name="connsiteY32" fmla="*/ 1529782 h 1605982"/>
                <a:gd name="connsiteX33" fmla="*/ 397240 w 765698"/>
                <a:gd name="connsiteY33" fmla="*/ 1453582 h 1605982"/>
                <a:gd name="connsiteX34" fmla="*/ 435340 w 765698"/>
                <a:gd name="connsiteY34" fmla="*/ 1364682 h 1605982"/>
                <a:gd name="connsiteX35" fmla="*/ 486140 w 765698"/>
                <a:gd name="connsiteY35" fmla="*/ 1199582 h 1605982"/>
                <a:gd name="connsiteX36" fmla="*/ 219440 w 765698"/>
                <a:gd name="connsiteY36" fmla="*/ 1059882 h 1605982"/>
                <a:gd name="connsiteX37" fmla="*/ 206740 w 765698"/>
                <a:gd name="connsiteY37" fmla="*/ 1110682 h 1605982"/>
                <a:gd name="connsiteX38" fmla="*/ 219440 w 765698"/>
                <a:gd name="connsiteY38" fmla="*/ 1263082 h 1605982"/>
                <a:gd name="connsiteX39" fmla="*/ 384540 w 765698"/>
                <a:gd name="connsiteY39" fmla="*/ 1390082 h 1605982"/>
                <a:gd name="connsiteX40" fmla="*/ 498840 w 765698"/>
                <a:gd name="connsiteY40" fmla="*/ 1428182 h 1605982"/>
                <a:gd name="connsiteX41" fmla="*/ 651240 w 765698"/>
                <a:gd name="connsiteY41" fmla="*/ 1021782 h 1605982"/>
                <a:gd name="connsiteX42" fmla="*/ 600440 w 765698"/>
                <a:gd name="connsiteY42" fmla="*/ 1085282 h 1605982"/>
                <a:gd name="connsiteX43" fmla="*/ 409940 w 765698"/>
                <a:gd name="connsiteY43" fmla="*/ 1224982 h 1605982"/>
                <a:gd name="connsiteX44" fmla="*/ 397240 w 765698"/>
                <a:gd name="connsiteY44" fmla="*/ 1377382 h 1605982"/>
                <a:gd name="connsiteX45" fmla="*/ 613140 w 765698"/>
                <a:gd name="connsiteY45" fmla="*/ 1567882 h 1605982"/>
                <a:gd name="connsiteX46" fmla="*/ 714740 w 765698"/>
                <a:gd name="connsiteY46" fmla="*/ 1555182 h 1605982"/>
                <a:gd name="connsiteX47" fmla="*/ 740140 w 765698"/>
                <a:gd name="connsiteY47" fmla="*/ 1478982 h 1605982"/>
                <a:gd name="connsiteX48" fmla="*/ 765540 w 765698"/>
                <a:gd name="connsiteY48" fmla="*/ 1351982 h 1605982"/>
                <a:gd name="connsiteX49" fmla="*/ 752840 w 765698"/>
                <a:gd name="connsiteY49" fmla="*/ 1288482 h 1605982"/>
                <a:gd name="connsiteX50" fmla="*/ 460740 w 765698"/>
                <a:gd name="connsiteY50" fmla="*/ 1351982 h 1605982"/>
                <a:gd name="connsiteX51" fmla="*/ 282940 w 765698"/>
                <a:gd name="connsiteY51" fmla="*/ 1326582 h 1605982"/>
                <a:gd name="connsiteX52" fmla="*/ 295640 w 765698"/>
                <a:gd name="connsiteY52" fmla="*/ 1250382 h 1605982"/>
                <a:gd name="connsiteX53" fmla="*/ 346440 w 765698"/>
                <a:gd name="connsiteY53" fmla="*/ 1136082 h 1605982"/>
                <a:gd name="connsiteX54" fmla="*/ 244840 w 765698"/>
                <a:gd name="connsiteY54" fmla="*/ 1085282 h 1605982"/>
                <a:gd name="connsiteX55" fmla="*/ 143240 w 765698"/>
                <a:gd name="connsiteY55" fmla="*/ 1034482 h 1605982"/>
                <a:gd name="connsiteX56" fmla="*/ 105140 w 765698"/>
                <a:gd name="connsiteY56" fmla="*/ 1021782 h 1605982"/>
                <a:gd name="connsiteX57" fmla="*/ 181340 w 765698"/>
                <a:gd name="connsiteY57" fmla="*/ 869382 h 1605982"/>
                <a:gd name="connsiteX58" fmla="*/ 244840 w 765698"/>
                <a:gd name="connsiteY58" fmla="*/ 793182 h 1605982"/>
                <a:gd name="connsiteX59" fmla="*/ 295640 w 765698"/>
                <a:gd name="connsiteY59" fmla="*/ 843982 h 1605982"/>
                <a:gd name="connsiteX60" fmla="*/ 359140 w 765698"/>
                <a:gd name="connsiteY60" fmla="*/ 856682 h 1605982"/>
                <a:gd name="connsiteX61" fmla="*/ 397240 w 765698"/>
                <a:gd name="connsiteY61" fmla="*/ 894782 h 1605982"/>
                <a:gd name="connsiteX62" fmla="*/ 422640 w 765698"/>
                <a:gd name="connsiteY62" fmla="*/ 958282 h 1605982"/>
                <a:gd name="connsiteX63" fmla="*/ 524240 w 765698"/>
                <a:gd name="connsiteY63" fmla="*/ 1047182 h 1605982"/>
                <a:gd name="connsiteX64" fmla="*/ 562340 w 765698"/>
                <a:gd name="connsiteY64" fmla="*/ 1085282 h 1605982"/>
                <a:gd name="connsiteX65" fmla="*/ 587740 w 765698"/>
                <a:gd name="connsiteY65" fmla="*/ 1136082 h 1605982"/>
                <a:gd name="connsiteX66" fmla="*/ 638540 w 765698"/>
                <a:gd name="connsiteY66" fmla="*/ 1199582 h 1605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765698" h="1605982">
                  <a:moveTo>
                    <a:pt x="333740" y="5782"/>
                  </a:moveTo>
                  <a:cubicBezTo>
                    <a:pt x="393007" y="14249"/>
                    <a:pt x="492608" y="-25614"/>
                    <a:pt x="511540" y="31182"/>
                  </a:cubicBezTo>
                  <a:cubicBezTo>
                    <a:pt x="515773" y="43882"/>
                    <a:pt x="517145" y="57930"/>
                    <a:pt x="524240" y="69282"/>
                  </a:cubicBezTo>
                  <a:cubicBezTo>
                    <a:pt x="538606" y="92268"/>
                    <a:pt x="558107" y="111615"/>
                    <a:pt x="575040" y="132782"/>
                  </a:cubicBezTo>
                  <a:cubicBezTo>
                    <a:pt x="581485" y="158561"/>
                    <a:pt x="589508" y="196175"/>
                    <a:pt x="600440" y="221682"/>
                  </a:cubicBezTo>
                  <a:cubicBezTo>
                    <a:pt x="656501" y="352490"/>
                    <a:pt x="593426" y="175240"/>
                    <a:pt x="651240" y="348682"/>
                  </a:cubicBezTo>
                  <a:cubicBezTo>
                    <a:pt x="647007" y="424882"/>
                    <a:pt x="652437" y="502240"/>
                    <a:pt x="638540" y="577282"/>
                  </a:cubicBezTo>
                  <a:cubicBezTo>
                    <a:pt x="629036" y="628603"/>
                    <a:pt x="578807" y="706471"/>
                    <a:pt x="549640" y="755082"/>
                  </a:cubicBezTo>
                  <a:cubicBezTo>
                    <a:pt x="545407" y="772015"/>
                    <a:pt x="544746" y="790270"/>
                    <a:pt x="536940" y="805882"/>
                  </a:cubicBezTo>
                  <a:cubicBezTo>
                    <a:pt x="515966" y="847831"/>
                    <a:pt x="410032" y="948442"/>
                    <a:pt x="397240" y="958282"/>
                  </a:cubicBezTo>
                  <a:cubicBezTo>
                    <a:pt x="379170" y="972182"/>
                    <a:pt x="354907" y="975215"/>
                    <a:pt x="333740" y="983682"/>
                  </a:cubicBezTo>
                  <a:cubicBezTo>
                    <a:pt x="321040" y="1000615"/>
                    <a:pt x="312348" y="1021487"/>
                    <a:pt x="295640" y="1034482"/>
                  </a:cubicBezTo>
                  <a:cubicBezTo>
                    <a:pt x="273224" y="1051917"/>
                    <a:pt x="239520" y="1052502"/>
                    <a:pt x="219440" y="1072582"/>
                  </a:cubicBezTo>
                  <a:cubicBezTo>
                    <a:pt x="207098" y="1084924"/>
                    <a:pt x="212260" y="1106823"/>
                    <a:pt x="206740" y="1123382"/>
                  </a:cubicBezTo>
                  <a:cubicBezTo>
                    <a:pt x="199531" y="1145009"/>
                    <a:pt x="189345" y="1165536"/>
                    <a:pt x="181340" y="1186882"/>
                  </a:cubicBezTo>
                  <a:cubicBezTo>
                    <a:pt x="176640" y="1199417"/>
                    <a:pt x="172873" y="1212282"/>
                    <a:pt x="168640" y="1224982"/>
                  </a:cubicBezTo>
                  <a:cubicBezTo>
                    <a:pt x="181340" y="1313882"/>
                    <a:pt x="176322" y="1407188"/>
                    <a:pt x="206740" y="1491682"/>
                  </a:cubicBezTo>
                  <a:cubicBezTo>
                    <a:pt x="217080" y="1520404"/>
                    <a:pt x="256435" y="1527336"/>
                    <a:pt x="282940" y="1542482"/>
                  </a:cubicBezTo>
                  <a:cubicBezTo>
                    <a:pt x="389918" y="1603612"/>
                    <a:pt x="363971" y="1590344"/>
                    <a:pt x="473440" y="1605982"/>
                  </a:cubicBezTo>
                  <a:cubicBezTo>
                    <a:pt x="511540" y="1593282"/>
                    <a:pt x="562309" y="1598965"/>
                    <a:pt x="587740" y="1567882"/>
                  </a:cubicBezTo>
                  <a:cubicBezTo>
                    <a:pt x="707692" y="1421273"/>
                    <a:pt x="711206" y="1271583"/>
                    <a:pt x="740140" y="1097982"/>
                  </a:cubicBezTo>
                  <a:cubicBezTo>
                    <a:pt x="727448" y="1047213"/>
                    <a:pt x="681653" y="846488"/>
                    <a:pt x="651240" y="831282"/>
                  </a:cubicBezTo>
                  <a:cubicBezTo>
                    <a:pt x="593319" y="802322"/>
                    <a:pt x="524240" y="856682"/>
                    <a:pt x="460740" y="869382"/>
                  </a:cubicBezTo>
                  <a:cubicBezTo>
                    <a:pt x="447903" y="875800"/>
                    <a:pt x="347890" y="924184"/>
                    <a:pt x="346440" y="932882"/>
                  </a:cubicBezTo>
                  <a:cubicBezTo>
                    <a:pt x="339838" y="972496"/>
                    <a:pt x="374319" y="1008343"/>
                    <a:pt x="384540" y="1047182"/>
                  </a:cubicBezTo>
                  <a:cubicBezTo>
                    <a:pt x="395527" y="1088932"/>
                    <a:pt x="392934" y="1134501"/>
                    <a:pt x="409940" y="1174182"/>
                  </a:cubicBezTo>
                  <a:cubicBezTo>
                    <a:pt x="428167" y="1216712"/>
                    <a:pt x="520767" y="1259283"/>
                    <a:pt x="549640" y="1275782"/>
                  </a:cubicBezTo>
                  <a:cubicBezTo>
                    <a:pt x="570807" y="1263082"/>
                    <a:pt x="622308" y="1260601"/>
                    <a:pt x="613140" y="1237682"/>
                  </a:cubicBezTo>
                  <a:cubicBezTo>
                    <a:pt x="601694" y="1209067"/>
                    <a:pt x="554531" y="1217962"/>
                    <a:pt x="524240" y="1212282"/>
                  </a:cubicBezTo>
                  <a:cubicBezTo>
                    <a:pt x="486562" y="1205217"/>
                    <a:pt x="448195" y="1202050"/>
                    <a:pt x="409940" y="1199582"/>
                  </a:cubicBezTo>
                  <a:cubicBezTo>
                    <a:pt x="316904" y="1193580"/>
                    <a:pt x="223673" y="1191115"/>
                    <a:pt x="130540" y="1186882"/>
                  </a:cubicBezTo>
                  <a:cubicBezTo>
                    <a:pt x="88207" y="1212282"/>
                    <a:pt x="9925" y="1214128"/>
                    <a:pt x="3540" y="1263082"/>
                  </a:cubicBezTo>
                  <a:cubicBezTo>
                    <a:pt x="-20858" y="1450137"/>
                    <a:pt x="84962" y="1475243"/>
                    <a:pt x="194040" y="1529782"/>
                  </a:cubicBezTo>
                  <a:cubicBezTo>
                    <a:pt x="261773" y="1504382"/>
                    <a:pt x="337538" y="1494431"/>
                    <a:pt x="397240" y="1453582"/>
                  </a:cubicBezTo>
                  <a:cubicBezTo>
                    <a:pt x="423848" y="1435377"/>
                    <a:pt x="424689" y="1395112"/>
                    <a:pt x="435340" y="1364682"/>
                  </a:cubicBezTo>
                  <a:cubicBezTo>
                    <a:pt x="454361" y="1310335"/>
                    <a:pt x="469207" y="1254615"/>
                    <a:pt x="486140" y="1199582"/>
                  </a:cubicBezTo>
                  <a:cubicBezTo>
                    <a:pt x="405170" y="1138855"/>
                    <a:pt x="329615" y="1067752"/>
                    <a:pt x="219440" y="1059882"/>
                  </a:cubicBezTo>
                  <a:cubicBezTo>
                    <a:pt x="202030" y="1058638"/>
                    <a:pt x="210973" y="1093749"/>
                    <a:pt x="206740" y="1110682"/>
                  </a:cubicBezTo>
                  <a:cubicBezTo>
                    <a:pt x="210973" y="1161482"/>
                    <a:pt x="197524" y="1217058"/>
                    <a:pt x="219440" y="1263082"/>
                  </a:cubicBezTo>
                  <a:cubicBezTo>
                    <a:pt x="278600" y="1387317"/>
                    <a:pt x="303328" y="1365094"/>
                    <a:pt x="384540" y="1390082"/>
                  </a:cubicBezTo>
                  <a:cubicBezTo>
                    <a:pt x="422925" y="1401893"/>
                    <a:pt x="460740" y="1415482"/>
                    <a:pt x="498840" y="1428182"/>
                  </a:cubicBezTo>
                  <a:cubicBezTo>
                    <a:pt x="762199" y="1357953"/>
                    <a:pt x="773122" y="1422252"/>
                    <a:pt x="651240" y="1021782"/>
                  </a:cubicBezTo>
                  <a:cubicBezTo>
                    <a:pt x="643348" y="995850"/>
                    <a:pt x="620358" y="1066896"/>
                    <a:pt x="600440" y="1085282"/>
                  </a:cubicBezTo>
                  <a:cubicBezTo>
                    <a:pt x="540468" y="1140641"/>
                    <a:pt x="476701" y="1180475"/>
                    <a:pt x="409940" y="1224982"/>
                  </a:cubicBezTo>
                  <a:cubicBezTo>
                    <a:pt x="405707" y="1275782"/>
                    <a:pt x="377939" y="1330201"/>
                    <a:pt x="397240" y="1377382"/>
                  </a:cubicBezTo>
                  <a:cubicBezTo>
                    <a:pt x="422465" y="1439043"/>
                    <a:pt x="553094" y="1524992"/>
                    <a:pt x="613140" y="1567882"/>
                  </a:cubicBezTo>
                  <a:cubicBezTo>
                    <a:pt x="647007" y="1563649"/>
                    <a:pt x="686779" y="1574754"/>
                    <a:pt x="714740" y="1555182"/>
                  </a:cubicBezTo>
                  <a:cubicBezTo>
                    <a:pt x="736674" y="1539828"/>
                    <a:pt x="733646" y="1504957"/>
                    <a:pt x="740140" y="1478982"/>
                  </a:cubicBezTo>
                  <a:cubicBezTo>
                    <a:pt x="750611" y="1437099"/>
                    <a:pt x="757073" y="1394315"/>
                    <a:pt x="765540" y="1351982"/>
                  </a:cubicBezTo>
                  <a:cubicBezTo>
                    <a:pt x="761307" y="1330815"/>
                    <a:pt x="774426" y="1288482"/>
                    <a:pt x="752840" y="1288482"/>
                  </a:cubicBezTo>
                  <a:cubicBezTo>
                    <a:pt x="653199" y="1288482"/>
                    <a:pt x="460740" y="1351982"/>
                    <a:pt x="460740" y="1351982"/>
                  </a:cubicBezTo>
                  <a:cubicBezTo>
                    <a:pt x="401473" y="1343515"/>
                    <a:pt x="333927" y="1357959"/>
                    <a:pt x="282940" y="1326582"/>
                  </a:cubicBezTo>
                  <a:cubicBezTo>
                    <a:pt x="261009" y="1313086"/>
                    <a:pt x="288865" y="1275225"/>
                    <a:pt x="295640" y="1250382"/>
                  </a:cubicBezTo>
                  <a:cubicBezTo>
                    <a:pt x="305369" y="1214708"/>
                    <a:pt x="329698" y="1169567"/>
                    <a:pt x="346440" y="1136082"/>
                  </a:cubicBezTo>
                  <a:cubicBezTo>
                    <a:pt x="272830" y="1062472"/>
                    <a:pt x="350285" y="1125838"/>
                    <a:pt x="244840" y="1085282"/>
                  </a:cubicBezTo>
                  <a:cubicBezTo>
                    <a:pt x="209500" y="1071690"/>
                    <a:pt x="177710" y="1050150"/>
                    <a:pt x="143240" y="1034482"/>
                  </a:cubicBezTo>
                  <a:cubicBezTo>
                    <a:pt x="131053" y="1028942"/>
                    <a:pt x="117840" y="1026015"/>
                    <a:pt x="105140" y="1021782"/>
                  </a:cubicBezTo>
                  <a:cubicBezTo>
                    <a:pt x="130540" y="970982"/>
                    <a:pt x="151724" y="917845"/>
                    <a:pt x="181340" y="869382"/>
                  </a:cubicBezTo>
                  <a:cubicBezTo>
                    <a:pt x="198581" y="841170"/>
                    <a:pt x="212564" y="800354"/>
                    <a:pt x="244840" y="793182"/>
                  </a:cubicBezTo>
                  <a:cubicBezTo>
                    <a:pt x="268217" y="787987"/>
                    <a:pt x="274706" y="832352"/>
                    <a:pt x="295640" y="843982"/>
                  </a:cubicBezTo>
                  <a:cubicBezTo>
                    <a:pt x="314509" y="854465"/>
                    <a:pt x="337973" y="852449"/>
                    <a:pt x="359140" y="856682"/>
                  </a:cubicBezTo>
                  <a:cubicBezTo>
                    <a:pt x="371840" y="869382"/>
                    <a:pt x="387721" y="879552"/>
                    <a:pt x="397240" y="894782"/>
                  </a:cubicBezTo>
                  <a:cubicBezTo>
                    <a:pt x="409322" y="914114"/>
                    <a:pt x="408046" y="940769"/>
                    <a:pt x="422640" y="958282"/>
                  </a:cubicBezTo>
                  <a:cubicBezTo>
                    <a:pt x="451449" y="992853"/>
                    <a:pt x="490942" y="1016911"/>
                    <a:pt x="524240" y="1047182"/>
                  </a:cubicBezTo>
                  <a:cubicBezTo>
                    <a:pt x="537530" y="1059264"/>
                    <a:pt x="551901" y="1070667"/>
                    <a:pt x="562340" y="1085282"/>
                  </a:cubicBezTo>
                  <a:cubicBezTo>
                    <a:pt x="573344" y="1100688"/>
                    <a:pt x="578347" y="1119644"/>
                    <a:pt x="587740" y="1136082"/>
                  </a:cubicBezTo>
                  <a:cubicBezTo>
                    <a:pt x="609101" y="1173464"/>
                    <a:pt x="610726" y="1171768"/>
                    <a:pt x="638540" y="1199582"/>
                  </a:cubicBezTo>
                </a:path>
              </a:pathLst>
            </a:cu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41" name="Multiplication Sign 40">
            <a:extLst>
              <a:ext uri="{FF2B5EF4-FFF2-40B4-BE49-F238E27FC236}">
                <a16:creationId xmlns:a16="http://schemas.microsoft.com/office/drawing/2014/main" xmlns="" id="{D6B2EE94-77A8-482C-8659-57ABB0768161}"/>
              </a:ext>
            </a:extLst>
          </p:cNvPr>
          <p:cNvSpPr/>
          <p:nvPr/>
        </p:nvSpPr>
        <p:spPr>
          <a:xfrm>
            <a:off x="4584708" y="2476500"/>
            <a:ext cx="954015" cy="990600"/>
          </a:xfrm>
          <a:prstGeom prst="mathMultiply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xmlns="" id="{C1B50293-C4A6-4746-8E55-7D3F54198CC0}"/>
              </a:ext>
            </a:extLst>
          </p:cNvPr>
          <p:cNvGrpSpPr/>
          <p:nvPr/>
        </p:nvGrpSpPr>
        <p:grpSpPr>
          <a:xfrm rot="16897687">
            <a:off x="6626836" y="4774233"/>
            <a:ext cx="765698" cy="1605982"/>
            <a:chOff x="9991360" y="3486718"/>
            <a:chExt cx="765698" cy="1605982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xmlns="" id="{838762A1-1D20-48CA-85E0-EB737148518E}"/>
                </a:ext>
              </a:extLst>
            </p:cNvPr>
            <p:cNvSpPr/>
            <p:nvPr/>
          </p:nvSpPr>
          <p:spPr>
            <a:xfrm>
              <a:off x="10118274" y="4455998"/>
              <a:ext cx="638784" cy="55051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9A9F6FAE-23BC-4E65-8503-08F7035FBF82}"/>
                </a:ext>
              </a:extLst>
            </p:cNvPr>
            <p:cNvSpPr/>
            <p:nvPr/>
          </p:nvSpPr>
          <p:spPr>
            <a:xfrm>
              <a:off x="9991360" y="3486718"/>
              <a:ext cx="765698" cy="1605982"/>
            </a:xfrm>
            <a:custGeom>
              <a:avLst/>
              <a:gdLst>
                <a:gd name="connsiteX0" fmla="*/ 333740 w 765698"/>
                <a:gd name="connsiteY0" fmla="*/ 5782 h 1605982"/>
                <a:gd name="connsiteX1" fmla="*/ 511540 w 765698"/>
                <a:gd name="connsiteY1" fmla="*/ 31182 h 1605982"/>
                <a:gd name="connsiteX2" fmla="*/ 524240 w 765698"/>
                <a:gd name="connsiteY2" fmla="*/ 69282 h 1605982"/>
                <a:gd name="connsiteX3" fmla="*/ 575040 w 765698"/>
                <a:gd name="connsiteY3" fmla="*/ 132782 h 1605982"/>
                <a:gd name="connsiteX4" fmla="*/ 600440 w 765698"/>
                <a:gd name="connsiteY4" fmla="*/ 221682 h 1605982"/>
                <a:gd name="connsiteX5" fmla="*/ 651240 w 765698"/>
                <a:gd name="connsiteY5" fmla="*/ 348682 h 1605982"/>
                <a:gd name="connsiteX6" fmla="*/ 638540 w 765698"/>
                <a:gd name="connsiteY6" fmla="*/ 577282 h 1605982"/>
                <a:gd name="connsiteX7" fmla="*/ 549640 w 765698"/>
                <a:gd name="connsiteY7" fmla="*/ 755082 h 1605982"/>
                <a:gd name="connsiteX8" fmla="*/ 536940 w 765698"/>
                <a:gd name="connsiteY8" fmla="*/ 805882 h 1605982"/>
                <a:gd name="connsiteX9" fmla="*/ 397240 w 765698"/>
                <a:gd name="connsiteY9" fmla="*/ 958282 h 1605982"/>
                <a:gd name="connsiteX10" fmla="*/ 333740 w 765698"/>
                <a:gd name="connsiteY10" fmla="*/ 983682 h 1605982"/>
                <a:gd name="connsiteX11" fmla="*/ 295640 w 765698"/>
                <a:gd name="connsiteY11" fmla="*/ 1034482 h 1605982"/>
                <a:gd name="connsiteX12" fmla="*/ 219440 w 765698"/>
                <a:gd name="connsiteY12" fmla="*/ 1072582 h 1605982"/>
                <a:gd name="connsiteX13" fmla="*/ 206740 w 765698"/>
                <a:gd name="connsiteY13" fmla="*/ 1123382 h 1605982"/>
                <a:gd name="connsiteX14" fmla="*/ 181340 w 765698"/>
                <a:gd name="connsiteY14" fmla="*/ 1186882 h 1605982"/>
                <a:gd name="connsiteX15" fmla="*/ 168640 w 765698"/>
                <a:gd name="connsiteY15" fmla="*/ 1224982 h 1605982"/>
                <a:gd name="connsiteX16" fmla="*/ 206740 w 765698"/>
                <a:gd name="connsiteY16" fmla="*/ 1491682 h 1605982"/>
                <a:gd name="connsiteX17" fmla="*/ 282940 w 765698"/>
                <a:gd name="connsiteY17" fmla="*/ 1542482 h 1605982"/>
                <a:gd name="connsiteX18" fmla="*/ 473440 w 765698"/>
                <a:gd name="connsiteY18" fmla="*/ 1605982 h 1605982"/>
                <a:gd name="connsiteX19" fmla="*/ 587740 w 765698"/>
                <a:gd name="connsiteY19" fmla="*/ 1567882 h 1605982"/>
                <a:gd name="connsiteX20" fmla="*/ 740140 w 765698"/>
                <a:gd name="connsiteY20" fmla="*/ 1097982 h 1605982"/>
                <a:gd name="connsiteX21" fmla="*/ 651240 w 765698"/>
                <a:gd name="connsiteY21" fmla="*/ 831282 h 1605982"/>
                <a:gd name="connsiteX22" fmla="*/ 460740 w 765698"/>
                <a:gd name="connsiteY22" fmla="*/ 869382 h 1605982"/>
                <a:gd name="connsiteX23" fmla="*/ 346440 w 765698"/>
                <a:gd name="connsiteY23" fmla="*/ 932882 h 1605982"/>
                <a:gd name="connsiteX24" fmla="*/ 384540 w 765698"/>
                <a:gd name="connsiteY24" fmla="*/ 1047182 h 1605982"/>
                <a:gd name="connsiteX25" fmla="*/ 409940 w 765698"/>
                <a:gd name="connsiteY25" fmla="*/ 1174182 h 1605982"/>
                <a:gd name="connsiteX26" fmla="*/ 549640 w 765698"/>
                <a:gd name="connsiteY26" fmla="*/ 1275782 h 1605982"/>
                <a:gd name="connsiteX27" fmla="*/ 613140 w 765698"/>
                <a:gd name="connsiteY27" fmla="*/ 1237682 h 1605982"/>
                <a:gd name="connsiteX28" fmla="*/ 524240 w 765698"/>
                <a:gd name="connsiteY28" fmla="*/ 1212282 h 1605982"/>
                <a:gd name="connsiteX29" fmla="*/ 409940 w 765698"/>
                <a:gd name="connsiteY29" fmla="*/ 1199582 h 1605982"/>
                <a:gd name="connsiteX30" fmla="*/ 130540 w 765698"/>
                <a:gd name="connsiteY30" fmla="*/ 1186882 h 1605982"/>
                <a:gd name="connsiteX31" fmla="*/ 3540 w 765698"/>
                <a:gd name="connsiteY31" fmla="*/ 1263082 h 1605982"/>
                <a:gd name="connsiteX32" fmla="*/ 194040 w 765698"/>
                <a:gd name="connsiteY32" fmla="*/ 1529782 h 1605982"/>
                <a:gd name="connsiteX33" fmla="*/ 397240 w 765698"/>
                <a:gd name="connsiteY33" fmla="*/ 1453582 h 1605982"/>
                <a:gd name="connsiteX34" fmla="*/ 435340 w 765698"/>
                <a:gd name="connsiteY34" fmla="*/ 1364682 h 1605982"/>
                <a:gd name="connsiteX35" fmla="*/ 486140 w 765698"/>
                <a:gd name="connsiteY35" fmla="*/ 1199582 h 1605982"/>
                <a:gd name="connsiteX36" fmla="*/ 219440 w 765698"/>
                <a:gd name="connsiteY36" fmla="*/ 1059882 h 1605982"/>
                <a:gd name="connsiteX37" fmla="*/ 206740 w 765698"/>
                <a:gd name="connsiteY37" fmla="*/ 1110682 h 1605982"/>
                <a:gd name="connsiteX38" fmla="*/ 219440 w 765698"/>
                <a:gd name="connsiteY38" fmla="*/ 1263082 h 1605982"/>
                <a:gd name="connsiteX39" fmla="*/ 384540 w 765698"/>
                <a:gd name="connsiteY39" fmla="*/ 1390082 h 1605982"/>
                <a:gd name="connsiteX40" fmla="*/ 498840 w 765698"/>
                <a:gd name="connsiteY40" fmla="*/ 1428182 h 1605982"/>
                <a:gd name="connsiteX41" fmla="*/ 651240 w 765698"/>
                <a:gd name="connsiteY41" fmla="*/ 1021782 h 1605982"/>
                <a:gd name="connsiteX42" fmla="*/ 600440 w 765698"/>
                <a:gd name="connsiteY42" fmla="*/ 1085282 h 1605982"/>
                <a:gd name="connsiteX43" fmla="*/ 409940 w 765698"/>
                <a:gd name="connsiteY43" fmla="*/ 1224982 h 1605982"/>
                <a:gd name="connsiteX44" fmla="*/ 397240 w 765698"/>
                <a:gd name="connsiteY44" fmla="*/ 1377382 h 1605982"/>
                <a:gd name="connsiteX45" fmla="*/ 613140 w 765698"/>
                <a:gd name="connsiteY45" fmla="*/ 1567882 h 1605982"/>
                <a:gd name="connsiteX46" fmla="*/ 714740 w 765698"/>
                <a:gd name="connsiteY46" fmla="*/ 1555182 h 1605982"/>
                <a:gd name="connsiteX47" fmla="*/ 740140 w 765698"/>
                <a:gd name="connsiteY47" fmla="*/ 1478982 h 1605982"/>
                <a:gd name="connsiteX48" fmla="*/ 765540 w 765698"/>
                <a:gd name="connsiteY48" fmla="*/ 1351982 h 1605982"/>
                <a:gd name="connsiteX49" fmla="*/ 752840 w 765698"/>
                <a:gd name="connsiteY49" fmla="*/ 1288482 h 1605982"/>
                <a:gd name="connsiteX50" fmla="*/ 460740 w 765698"/>
                <a:gd name="connsiteY50" fmla="*/ 1351982 h 1605982"/>
                <a:gd name="connsiteX51" fmla="*/ 282940 w 765698"/>
                <a:gd name="connsiteY51" fmla="*/ 1326582 h 1605982"/>
                <a:gd name="connsiteX52" fmla="*/ 295640 w 765698"/>
                <a:gd name="connsiteY52" fmla="*/ 1250382 h 1605982"/>
                <a:gd name="connsiteX53" fmla="*/ 346440 w 765698"/>
                <a:gd name="connsiteY53" fmla="*/ 1136082 h 1605982"/>
                <a:gd name="connsiteX54" fmla="*/ 244840 w 765698"/>
                <a:gd name="connsiteY54" fmla="*/ 1085282 h 1605982"/>
                <a:gd name="connsiteX55" fmla="*/ 143240 w 765698"/>
                <a:gd name="connsiteY55" fmla="*/ 1034482 h 1605982"/>
                <a:gd name="connsiteX56" fmla="*/ 105140 w 765698"/>
                <a:gd name="connsiteY56" fmla="*/ 1021782 h 1605982"/>
                <a:gd name="connsiteX57" fmla="*/ 181340 w 765698"/>
                <a:gd name="connsiteY57" fmla="*/ 869382 h 1605982"/>
                <a:gd name="connsiteX58" fmla="*/ 244840 w 765698"/>
                <a:gd name="connsiteY58" fmla="*/ 793182 h 1605982"/>
                <a:gd name="connsiteX59" fmla="*/ 295640 w 765698"/>
                <a:gd name="connsiteY59" fmla="*/ 843982 h 1605982"/>
                <a:gd name="connsiteX60" fmla="*/ 359140 w 765698"/>
                <a:gd name="connsiteY60" fmla="*/ 856682 h 1605982"/>
                <a:gd name="connsiteX61" fmla="*/ 397240 w 765698"/>
                <a:gd name="connsiteY61" fmla="*/ 894782 h 1605982"/>
                <a:gd name="connsiteX62" fmla="*/ 422640 w 765698"/>
                <a:gd name="connsiteY62" fmla="*/ 958282 h 1605982"/>
                <a:gd name="connsiteX63" fmla="*/ 524240 w 765698"/>
                <a:gd name="connsiteY63" fmla="*/ 1047182 h 1605982"/>
                <a:gd name="connsiteX64" fmla="*/ 562340 w 765698"/>
                <a:gd name="connsiteY64" fmla="*/ 1085282 h 1605982"/>
                <a:gd name="connsiteX65" fmla="*/ 587740 w 765698"/>
                <a:gd name="connsiteY65" fmla="*/ 1136082 h 1605982"/>
                <a:gd name="connsiteX66" fmla="*/ 638540 w 765698"/>
                <a:gd name="connsiteY66" fmla="*/ 1199582 h 1605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765698" h="1605982">
                  <a:moveTo>
                    <a:pt x="333740" y="5782"/>
                  </a:moveTo>
                  <a:cubicBezTo>
                    <a:pt x="393007" y="14249"/>
                    <a:pt x="492608" y="-25614"/>
                    <a:pt x="511540" y="31182"/>
                  </a:cubicBezTo>
                  <a:cubicBezTo>
                    <a:pt x="515773" y="43882"/>
                    <a:pt x="517145" y="57930"/>
                    <a:pt x="524240" y="69282"/>
                  </a:cubicBezTo>
                  <a:cubicBezTo>
                    <a:pt x="538606" y="92268"/>
                    <a:pt x="558107" y="111615"/>
                    <a:pt x="575040" y="132782"/>
                  </a:cubicBezTo>
                  <a:cubicBezTo>
                    <a:pt x="581485" y="158561"/>
                    <a:pt x="589508" y="196175"/>
                    <a:pt x="600440" y="221682"/>
                  </a:cubicBezTo>
                  <a:cubicBezTo>
                    <a:pt x="656501" y="352490"/>
                    <a:pt x="593426" y="175240"/>
                    <a:pt x="651240" y="348682"/>
                  </a:cubicBezTo>
                  <a:cubicBezTo>
                    <a:pt x="647007" y="424882"/>
                    <a:pt x="652437" y="502240"/>
                    <a:pt x="638540" y="577282"/>
                  </a:cubicBezTo>
                  <a:cubicBezTo>
                    <a:pt x="629036" y="628603"/>
                    <a:pt x="578807" y="706471"/>
                    <a:pt x="549640" y="755082"/>
                  </a:cubicBezTo>
                  <a:cubicBezTo>
                    <a:pt x="545407" y="772015"/>
                    <a:pt x="544746" y="790270"/>
                    <a:pt x="536940" y="805882"/>
                  </a:cubicBezTo>
                  <a:cubicBezTo>
                    <a:pt x="515966" y="847831"/>
                    <a:pt x="410032" y="948442"/>
                    <a:pt x="397240" y="958282"/>
                  </a:cubicBezTo>
                  <a:cubicBezTo>
                    <a:pt x="379170" y="972182"/>
                    <a:pt x="354907" y="975215"/>
                    <a:pt x="333740" y="983682"/>
                  </a:cubicBezTo>
                  <a:cubicBezTo>
                    <a:pt x="321040" y="1000615"/>
                    <a:pt x="312348" y="1021487"/>
                    <a:pt x="295640" y="1034482"/>
                  </a:cubicBezTo>
                  <a:cubicBezTo>
                    <a:pt x="273224" y="1051917"/>
                    <a:pt x="239520" y="1052502"/>
                    <a:pt x="219440" y="1072582"/>
                  </a:cubicBezTo>
                  <a:cubicBezTo>
                    <a:pt x="207098" y="1084924"/>
                    <a:pt x="212260" y="1106823"/>
                    <a:pt x="206740" y="1123382"/>
                  </a:cubicBezTo>
                  <a:cubicBezTo>
                    <a:pt x="199531" y="1145009"/>
                    <a:pt x="189345" y="1165536"/>
                    <a:pt x="181340" y="1186882"/>
                  </a:cubicBezTo>
                  <a:cubicBezTo>
                    <a:pt x="176640" y="1199417"/>
                    <a:pt x="172873" y="1212282"/>
                    <a:pt x="168640" y="1224982"/>
                  </a:cubicBezTo>
                  <a:cubicBezTo>
                    <a:pt x="181340" y="1313882"/>
                    <a:pt x="176322" y="1407188"/>
                    <a:pt x="206740" y="1491682"/>
                  </a:cubicBezTo>
                  <a:cubicBezTo>
                    <a:pt x="217080" y="1520404"/>
                    <a:pt x="256435" y="1527336"/>
                    <a:pt x="282940" y="1542482"/>
                  </a:cubicBezTo>
                  <a:cubicBezTo>
                    <a:pt x="389918" y="1603612"/>
                    <a:pt x="363971" y="1590344"/>
                    <a:pt x="473440" y="1605982"/>
                  </a:cubicBezTo>
                  <a:cubicBezTo>
                    <a:pt x="511540" y="1593282"/>
                    <a:pt x="562309" y="1598965"/>
                    <a:pt x="587740" y="1567882"/>
                  </a:cubicBezTo>
                  <a:cubicBezTo>
                    <a:pt x="707692" y="1421273"/>
                    <a:pt x="711206" y="1271583"/>
                    <a:pt x="740140" y="1097982"/>
                  </a:cubicBezTo>
                  <a:cubicBezTo>
                    <a:pt x="727448" y="1047213"/>
                    <a:pt x="681653" y="846488"/>
                    <a:pt x="651240" y="831282"/>
                  </a:cubicBezTo>
                  <a:cubicBezTo>
                    <a:pt x="593319" y="802322"/>
                    <a:pt x="524240" y="856682"/>
                    <a:pt x="460740" y="869382"/>
                  </a:cubicBezTo>
                  <a:cubicBezTo>
                    <a:pt x="447903" y="875800"/>
                    <a:pt x="347890" y="924184"/>
                    <a:pt x="346440" y="932882"/>
                  </a:cubicBezTo>
                  <a:cubicBezTo>
                    <a:pt x="339838" y="972496"/>
                    <a:pt x="374319" y="1008343"/>
                    <a:pt x="384540" y="1047182"/>
                  </a:cubicBezTo>
                  <a:cubicBezTo>
                    <a:pt x="395527" y="1088932"/>
                    <a:pt x="392934" y="1134501"/>
                    <a:pt x="409940" y="1174182"/>
                  </a:cubicBezTo>
                  <a:cubicBezTo>
                    <a:pt x="428167" y="1216712"/>
                    <a:pt x="520767" y="1259283"/>
                    <a:pt x="549640" y="1275782"/>
                  </a:cubicBezTo>
                  <a:cubicBezTo>
                    <a:pt x="570807" y="1263082"/>
                    <a:pt x="622308" y="1260601"/>
                    <a:pt x="613140" y="1237682"/>
                  </a:cubicBezTo>
                  <a:cubicBezTo>
                    <a:pt x="601694" y="1209067"/>
                    <a:pt x="554531" y="1217962"/>
                    <a:pt x="524240" y="1212282"/>
                  </a:cubicBezTo>
                  <a:cubicBezTo>
                    <a:pt x="486562" y="1205217"/>
                    <a:pt x="448195" y="1202050"/>
                    <a:pt x="409940" y="1199582"/>
                  </a:cubicBezTo>
                  <a:cubicBezTo>
                    <a:pt x="316904" y="1193580"/>
                    <a:pt x="223673" y="1191115"/>
                    <a:pt x="130540" y="1186882"/>
                  </a:cubicBezTo>
                  <a:cubicBezTo>
                    <a:pt x="88207" y="1212282"/>
                    <a:pt x="9925" y="1214128"/>
                    <a:pt x="3540" y="1263082"/>
                  </a:cubicBezTo>
                  <a:cubicBezTo>
                    <a:pt x="-20858" y="1450137"/>
                    <a:pt x="84962" y="1475243"/>
                    <a:pt x="194040" y="1529782"/>
                  </a:cubicBezTo>
                  <a:cubicBezTo>
                    <a:pt x="261773" y="1504382"/>
                    <a:pt x="337538" y="1494431"/>
                    <a:pt x="397240" y="1453582"/>
                  </a:cubicBezTo>
                  <a:cubicBezTo>
                    <a:pt x="423848" y="1435377"/>
                    <a:pt x="424689" y="1395112"/>
                    <a:pt x="435340" y="1364682"/>
                  </a:cubicBezTo>
                  <a:cubicBezTo>
                    <a:pt x="454361" y="1310335"/>
                    <a:pt x="469207" y="1254615"/>
                    <a:pt x="486140" y="1199582"/>
                  </a:cubicBezTo>
                  <a:cubicBezTo>
                    <a:pt x="405170" y="1138855"/>
                    <a:pt x="329615" y="1067752"/>
                    <a:pt x="219440" y="1059882"/>
                  </a:cubicBezTo>
                  <a:cubicBezTo>
                    <a:pt x="202030" y="1058638"/>
                    <a:pt x="210973" y="1093749"/>
                    <a:pt x="206740" y="1110682"/>
                  </a:cubicBezTo>
                  <a:cubicBezTo>
                    <a:pt x="210973" y="1161482"/>
                    <a:pt x="197524" y="1217058"/>
                    <a:pt x="219440" y="1263082"/>
                  </a:cubicBezTo>
                  <a:cubicBezTo>
                    <a:pt x="278600" y="1387317"/>
                    <a:pt x="303328" y="1365094"/>
                    <a:pt x="384540" y="1390082"/>
                  </a:cubicBezTo>
                  <a:cubicBezTo>
                    <a:pt x="422925" y="1401893"/>
                    <a:pt x="460740" y="1415482"/>
                    <a:pt x="498840" y="1428182"/>
                  </a:cubicBezTo>
                  <a:cubicBezTo>
                    <a:pt x="762199" y="1357953"/>
                    <a:pt x="773122" y="1422252"/>
                    <a:pt x="651240" y="1021782"/>
                  </a:cubicBezTo>
                  <a:cubicBezTo>
                    <a:pt x="643348" y="995850"/>
                    <a:pt x="620358" y="1066896"/>
                    <a:pt x="600440" y="1085282"/>
                  </a:cubicBezTo>
                  <a:cubicBezTo>
                    <a:pt x="540468" y="1140641"/>
                    <a:pt x="476701" y="1180475"/>
                    <a:pt x="409940" y="1224982"/>
                  </a:cubicBezTo>
                  <a:cubicBezTo>
                    <a:pt x="405707" y="1275782"/>
                    <a:pt x="377939" y="1330201"/>
                    <a:pt x="397240" y="1377382"/>
                  </a:cubicBezTo>
                  <a:cubicBezTo>
                    <a:pt x="422465" y="1439043"/>
                    <a:pt x="553094" y="1524992"/>
                    <a:pt x="613140" y="1567882"/>
                  </a:cubicBezTo>
                  <a:cubicBezTo>
                    <a:pt x="647007" y="1563649"/>
                    <a:pt x="686779" y="1574754"/>
                    <a:pt x="714740" y="1555182"/>
                  </a:cubicBezTo>
                  <a:cubicBezTo>
                    <a:pt x="736674" y="1539828"/>
                    <a:pt x="733646" y="1504957"/>
                    <a:pt x="740140" y="1478982"/>
                  </a:cubicBezTo>
                  <a:cubicBezTo>
                    <a:pt x="750611" y="1437099"/>
                    <a:pt x="757073" y="1394315"/>
                    <a:pt x="765540" y="1351982"/>
                  </a:cubicBezTo>
                  <a:cubicBezTo>
                    <a:pt x="761307" y="1330815"/>
                    <a:pt x="774426" y="1288482"/>
                    <a:pt x="752840" y="1288482"/>
                  </a:cubicBezTo>
                  <a:cubicBezTo>
                    <a:pt x="653199" y="1288482"/>
                    <a:pt x="460740" y="1351982"/>
                    <a:pt x="460740" y="1351982"/>
                  </a:cubicBezTo>
                  <a:cubicBezTo>
                    <a:pt x="401473" y="1343515"/>
                    <a:pt x="333927" y="1357959"/>
                    <a:pt x="282940" y="1326582"/>
                  </a:cubicBezTo>
                  <a:cubicBezTo>
                    <a:pt x="261009" y="1313086"/>
                    <a:pt x="288865" y="1275225"/>
                    <a:pt x="295640" y="1250382"/>
                  </a:cubicBezTo>
                  <a:cubicBezTo>
                    <a:pt x="305369" y="1214708"/>
                    <a:pt x="329698" y="1169567"/>
                    <a:pt x="346440" y="1136082"/>
                  </a:cubicBezTo>
                  <a:cubicBezTo>
                    <a:pt x="272830" y="1062472"/>
                    <a:pt x="350285" y="1125838"/>
                    <a:pt x="244840" y="1085282"/>
                  </a:cubicBezTo>
                  <a:cubicBezTo>
                    <a:pt x="209500" y="1071690"/>
                    <a:pt x="177710" y="1050150"/>
                    <a:pt x="143240" y="1034482"/>
                  </a:cubicBezTo>
                  <a:cubicBezTo>
                    <a:pt x="131053" y="1028942"/>
                    <a:pt x="117840" y="1026015"/>
                    <a:pt x="105140" y="1021782"/>
                  </a:cubicBezTo>
                  <a:cubicBezTo>
                    <a:pt x="130540" y="970982"/>
                    <a:pt x="151724" y="917845"/>
                    <a:pt x="181340" y="869382"/>
                  </a:cubicBezTo>
                  <a:cubicBezTo>
                    <a:pt x="198581" y="841170"/>
                    <a:pt x="212564" y="800354"/>
                    <a:pt x="244840" y="793182"/>
                  </a:cubicBezTo>
                  <a:cubicBezTo>
                    <a:pt x="268217" y="787987"/>
                    <a:pt x="274706" y="832352"/>
                    <a:pt x="295640" y="843982"/>
                  </a:cubicBezTo>
                  <a:cubicBezTo>
                    <a:pt x="314509" y="854465"/>
                    <a:pt x="337973" y="852449"/>
                    <a:pt x="359140" y="856682"/>
                  </a:cubicBezTo>
                  <a:cubicBezTo>
                    <a:pt x="371840" y="869382"/>
                    <a:pt x="387721" y="879552"/>
                    <a:pt x="397240" y="894782"/>
                  </a:cubicBezTo>
                  <a:cubicBezTo>
                    <a:pt x="409322" y="914114"/>
                    <a:pt x="408046" y="940769"/>
                    <a:pt x="422640" y="958282"/>
                  </a:cubicBezTo>
                  <a:cubicBezTo>
                    <a:pt x="451449" y="992853"/>
                    <a:pt x="490942" y="1016911"/>
                    <a:pt x="524240" y="1047182"/>
                  </a:cubicBezTo>
                  <a:cubicBezTo>
                    <a:pt x="537530" y="1059264"/>
                    <a:pt x="551901" y="1070667"/>
                    <a:pt x="562340" y="1085282"/>
                  </a:cubicBezTo>
                  <a:cubicBezTo>
                    <a:pt x="573344" y="1100688"/>
                    <a:pt x="578347" y="1119644"/>
                    <a:pt x="587740" y="1136082"/>
                  </a:cubicBezTo>
                  <a:cubicBezTo>
                    <a:pt x="609101" y="1173464"/>
                    <a:pt x="610726" y="1171768"/>
                    <a:pt x="638540" y="1199582"/>
                  </a:cubicBezTo>
                </a:path>
              </a:pathLst>
            </a:cu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8FC8C666-DC75-4F1F-9450-E819C30E297A}"/>
              </a:ext>
            </a:extLst>
          </p:cNvPr>
          <p:cNvSpPr/>
          <p:nvPr/>
        </p:nvSpPr>
        <p:spPr>
          <a:xfrm>
            <a:off x="6097862" y="1997527"/>
            <a:ext cx="5219629" cy="4174673"/>
          </a:xfrm>
          <a:custGeom>
            <a:avLst/>
            <a:gdLst>
              <a:gd name="connsiteX0" fmla="*/ 502871 w 5380023"/>
              <a:gd name="connsiteY0" fmla="*/ 180915 h 2987615"/>
              <a:gd name="connsiteX1" fmla="*/ 5379671 w 5380023"/>
              <a:gd name="connsiteY1" fmla="*/ 168215 h 2987615"/>
              <a:gd name="connsiteX2" fmla="*/ 756871 w 5380023"/>
              <a:gd name="connsiteY2" fmla="*/ 1958915 h 2987615"/>
              <a:gd name="connsiteX3" fmla="*/ 58371 w 5380023"/>
              <a:gd name="connsiteY3" fmla="*/ 2987615 h 2987615"/>
              <a:gd name="connsiteX0" fmla="*/ 515571 w 5379989"/>
              <a:gd name="connsiteY0" fmla="*/ 98657 h 3095857"/>
              <a:gd name="connsiteX1" fmla="*/ 5379671 w 5379989"/>
              <a:gd name="connsiteY1" fmla="*/ 276457 h 3095857"/>
              <a:gd name="connsiteX2" fmla="*/ 756871 w 5379989"/>
              <a:gd name="connsiteY2" fmla="*/ 2067157 h 3095857"/>
              <a:gd name="connsiteX3" fmla="*/ 58371 w 5379989"/>
              <a:gd name="connsiteY3" fmla="*/ 3095857 h 3095857"/>
              <a:gd name="connsiteX0" fmla="*/ 515571 w 5379989"/>
              <a:gd name="connsiteY0" fmla="*/ 30249 h 3027449"/>
              <a:gd name="connsiteX1" fmla="*/ 5379671 w 5379989"/>
              <a:gd name="connsiteY1" fmla="*/ 208049 h 3027449"/>
              <a:gd name="connsiteX2" fmla="*/ 756871 w 5379989"/>
              <a:gd name="connsiteY2" fmla="*/ 1998749 h 3027449"/>
              <a:gd name="connsiteX3" fmla="*/ 58371 w 5379989"/>
              <a:gd name="connsiteY3" fmla="*/ 3027449 h 3027449"/>
              <a:gd name="connsiteX0" fmla="*/ 515571 w 5570171"/>
              <a:gd name="connsiteY0" fmla="*/ 30306 h 3027506"/>
              <a:gd name="connsiteX1" fmla="*/ 4274771 w 5570171"/>
              <a:gd name="connsiteY1" fmla="*/ 17606 h 3027506"/>
              <a:gd name="connsiteX2" fmla="*/ 5379671 w 5570171"/>
              <a:gd name="connsiteY2" fmla="*/ 208106 h 3027506"/>
              <a:gd name="connsiteX3" fmla="*/ 756871 w 5570171"/>
              <a:gd name="connsiteY3" fmla="*/ 1998806 h 3027506"/>
              <a:gd name="connsiteX4" fmla="*/ 58371 w 5570171"/>
              <a:gd name="connsiteY4" fmla="*/ 3027506 h 3027506"/>
              <a:gd name="connsiteX0" fmla="*/ 515571 w 5407967"/>
              <a:gd name="connsiteY0" fmla="*/ 23553 h 3020753"/>
              <a:gd name="connsiteX1" fmla="*/ 4274771 w 5407967"/>
              <a:gd name="connsiteY1" fmla="*/ 10853 h 3020753"/>
              <a:gd name="connsiteX2" fmla="*/ 5189171 w 5407967"/>
              <a:gd name="connsiteY2" fmla="*/ 468053 h 3020753"/>
              <a:gd name="connsiteX3" fmla="*/ 756871 w 5407967"/>
              <a:gd name="connsiteY3" fmla="*/ 1992053 h 3020753"/>
              <a:gd name="connsiteX4" fmla="*/ 58371 w 5407967"/>
              <a:gd name="connsiteY4" fmla="*/ 3020753 h 3020753"/>
              <a:gd name="connsiteX0" fmla="*/ 515571 w 5219629"/>
              <a:gd name="connsiteY0" fmla="*/ 23553 h 3020753"/>
              <a:gd name="connsiteX1" fmla="*/ 4274771 w 5219629"/>
              <a:gd name="connsiteY1" fmla="*/ 10853 h 3020753"/>
              <a:gd name="connsiteX2" fmla="*/ 5189171 w 5219629"/>
              <a:gd name="connsiteY2" fmla="*/ 468053 h 3020753"/>
              <a:gd name="connsiteX3" fmla="*/ 3550871 w 5219629"/>
              <a:gd name="connsiteY3" fmla="*/ 1191953 h 3020753"/>
              <a:gd name="connsiteX4" fmla="*/ 756871 w 5219629"/>
              <a:gd name="connsiteY4" fmla="*/ 1992053 h 3020753"/>
              <a:gd name="connsiteX5" fmla="*/ 58371 w 5219629"/>
              <a:gd name="connsiteY5" fmla="*/ 3020753 h 3020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19629" h="3020753">
                <a:moveTo>
                  <a:pt x="515571" y="23553"/>
                </a:moveTo>
                <a:cubicBezTo>
                  <a:pt x="1142104" y="21436"/>
                  <a:pt x="3464088" y="-18780"/>
                  <a:pt x="4274771" y="10853"/>
                </a:cubicBezTo>
                <a:cubicBezTo>
                  <a:pt x="5085454" y="40486"/>
                  <a:pt x="5309821" y="271203"/>
                  <a:pt x="5189171" y="468053"/>
                </a:cubicBezTo>
                <a:cubicBezTo>
                  <a:pt x="5068521" y="664903"/>
                  <a:pt x="4289588" y="937953"/>
                  <a:pt x="3550871" y="1191953"/>
                </a:cubicBezTo>
                <a:cubicBezTo>
                  <a:pt x="2812154" y="1445953"/>
                  <a:pt x="1330488" y="1668203"/>
                  <a:pt x="756871" y="1992053"/>
                </a:cubicBezTo>
                <a:cubicBezTo>
                  <a:pt x="-130012" y="2461953"/>
                  <a:pt x="-35821" y="2741353"/>
                  <a:pt x="58371" y="3020753"/>
                </a:cubicBezTo>
              </a:path>
            </a:pathLst>
          </a:cu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F6CFDA04-E685-4062-8032-E6C77BD88E21}"/>
              </a:ext>
            </a:extLst>
          </p:cNvPr>
          <p:cNvGrpSpPr/>
          <p:nvPr/>
        </p:nvGrpSpPr>
        <p:grpSpPr>
          <a:xfrm rot="19410272">
            <a:off x="8222618" y="4096713"/>
            <a:ext cx="765698" cy="1605982"/>
            <a:chOff x="9991360" y="3486718"/>
            <a:chExt cx="765698" cy="1605982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C1981D67-48E4-4094-8DA5-4F586A4EF52F}"/>
                </a:ext>
              </a:extLst>
            </p:cNvPr>
            <p:cNvSpPr/>
            <p:nvPr/>
          </p:nvSpPr>
          <p:spPr>
            <a:xfrm>
              <a:off x="10118274" y="4455998"/>
              <a:ext cx="638784" cy="55051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52734A34-4971-47E9-9870-9E45CCFE3E3B}"/>
                </a:ext>
              </a:extLst>
            </p:cNvPr>
            <p:cNvSpPr/>
            <p:nvPr/>
          </p:nvSpPr>
          <p:spPr>
            <a:xfrm>
              <a:off x="9991360" y="3486718"/>
              <a:ext cx="765698" cy="1605982"/>
            </a:xfrm>
            <a:custGeom>
              <a:avLst/>
              <a:gdLst>
                <a:gd name="connsiteX0" fmla="*/ 333740 w 765698"/>
                <a:gd name="connsiteY0" fmla="*/ 5782 h 1605982"/>
                <a:gd name="connsiteX1" fmla="*/ 511540 w 765698"/>
                <a:gd name="connsiteY1" fmla="*/ 31182 h 1605982"/>
                <a:gd name="connsiteX2" fmla="*/ 524240 w 765698"/>
                <a:gd name="connsiteY2" fmla="*/ 69282 h 1605982"/>
                <a:gd name="connsiteX3" fmla="*/ 575040 w 765698"/>
                <a:gd name="connsiteY3" fmla="*/ 132782 h 1605982"/>
                <a:gd name="connsiteX4" fmla="*/ 600440 w 765698"/>
                <a:gd name="connsiteY4" fmla="*/ 221682 h 1605982"/>
                <a:gd name="connsiteX5" fmla="*/ 651240 w 765698"/>
                <a:gd name="connsiteY5" fmla="*/ 348682 h 1605982"/>
                <a:gd name="connsiteX6" fmla="*/ 638540 w 765698"/>
                <a:gd name="connsiteY6" fmla="*/ 577282 h 1605982"/>
                <a:gd name="connsiteX7" fmla="*/ 549640 w 765698"/>
                <a:gd name="connsiteY7" fmla="*/ 755082 h 1605982"/>
                <a:gd name="connsiteX8" fmla="*/ 536940 w 765698"/>
                <a:gd name="connsiteY8" fmla="*/ 805882 h 1605982"/>
                <a:gd name="connsiteX9" fmla="*/ 397240 w 765698"/>
                <a:gd name="connsiteY9" fmla="*/ 958282 h 1605982"/>
                <a:gd name="connsiteX10" fmla="*/ 333740 w 765698"/>
                <a:gd name="connsiteY10" fmla="*/ 983682 h 1605982"/>
                <a:gd name="connsiteX11" fmla="*/ 295640 w 765698"/>
                <a:gd name="connsiteY11" fmla="*/ 1034482 h 1605982"/>
                <a:gd name="connsiteX12" fmla="*/ 219440 w 765698"/>
                <a:gd name="connsiteY12" fmla="*/ 1072582 h 1605982"/>
                <a:gd name="connsiteX13" fmla="*/ 206740 w 765698"/>
                <a:gd name="connsiteY13" fmla="*/ 1123382 h 1605982"/>
                <a:gd name="connsiteX14" fmla="*/ 181340 w 765698"/>
                <a:gd name="connsiteY14" fmla="*/ 1186882 h 1605982"/>
                <a:gd name="connsiteX15" fmla="*/ 168640 w 765698"/>
                <a:gd name="connsiteY15" fmla="*/ 1224982 h 1605982"/>
                <a:gd name="connsiteX16" fmla="*/ 206740 w 765698"/>
                <a:gd name="connsiteY16" fmla="*/ 1491682 h 1605982"/>
                <a:gd name="connsiteX17" fmla="*/ 282940 w 765698"/>
                <a:gd name="connsiteY17" fmla="*/ 1542482 h 1605982"/>
                <a:gd name="connsiteX18" fmla="*/ 473440 w 765698"/>
                <a:gd name="connsiteY18" fmla="*/ 1605982 h 1605982"/>
                <a:gd name="connsiteX19" fmla="*/ 587740 w 765698"/>
                <a:gd name="connsiteY19" fmla="*/ 1567882 h 1605982"/>
                <a:gd name="connsiteX20" fmla="*/ 740140 w 765698"/>
                <a:gd name="connsiteY20" fmla="*/ 1097982 h 1605982"/>
                <a:gd name="connsiteX21" fmla="*/ 651240 w 765698"/>
                <a:gd name="connsiteY21" fmla="*/ 831282 h 1605982"/>
                <a:gd name="connsiteX22" fmla="*/ 460740 w 765698"/>
                <a:gd name="connsiteY22" fmla="*/ 869382 h 1605982"/>
                <a:gd name="connsiteX23" fmla="*/ 346440 w 765698"/>
                <a:gd name="connsiteY23" fmla="*/ 932882 h 1605982"/>
                <a:gd name="connsiteX24" fmla="*/ 384540 w 765698"/>
                <a:gd name="connsiteY24" fmla="*/ 1047182 h 1605982"/>
                <a:gd name="connsiteX25" fmla="*/ 409940 w 765698"/>
                <a:gd name="connsiteY25" fmla="*/ 1174182 h 1605982"/>
                <a:gd name="connsiteX26" fmla="*/ 549640 w 765698"/>
                <a:gd name="connsiteY26" fmla="*/ 1275782 h 1605982"/>
                <a:gd name="connsiteX27" fmla="*/ 613140 w 765698"/>
                <a:gd name="connsiteY27" fmla="*/ 1237682 h 1605982"/>
                <a:gd name="connsiteX28" fmla="*/ 524240 w 765698"/>
                <a:gd name="connsiteY28" fmla="*/ 1212282 h 1605982"/>
                <a:gd name="connsiteX29" fmla="*/ 409940 w 765698"/>
                <a:gd name="connsiteY29" fmla="*/ 1199582 h 1605982"/>
                <a:gd name="connsiteX30" fmla="*/ 130540 w 765698"/>
                <a:gd name="connsiteY30" fmla="*/ 1186882 h 1605982"/>
                <a:gd name="connsiteX31" fmla="*/ 3540 w 765698"/>
                <a:gd name="connsiteY31" fmla="*/ 1263082 h 1605982"/>
                <a:gd name="connsiteX32" fmla="*/ 194040 w 765698"/>
                <a:gd name="connsiteY32" fmla="*/ 1529782 h 1605982"/>
                <a:gd name="connsiteX33" fmla="*/ 397240 w 765698"/>
                <a:gd name="connsiteY33" fmla="*/ 1453582 h 1605982"/>
                <a:gd name="connsiteX34" fmla="*/ 435340 w 765698"/>
                <a:gd name="connsiteY34" fmla="*/ 1364682 h 1605982"/>
                <a:gd name="connsiteX35" fmla="*/ 486140 w 765698"/>
                <a:gd name="connsiteY35" fmla="*/ 1199582 h 1605982"/>
                <a:gd name="connsiteX36" fmla="*/ 219440 w 765698"/>
                <a:gd name="connsiteY36" fmla="*/ 1059882 h 1605982"/>
                <a:gd name="connsiteX37" fmla="*/ 206740 w 765698"/>
                <a:gd name="connsiteY37" fmla="*/ 1110682 h 1605982"/>
                <a:gd name="connsiteX38" fmla="*/ 219440 w 765698"/>
                <a:gd name="connsiteY38" fmla="*/ 1263082 h 1605982"/>
                <a:gd name="connsiteX39" fmla="*/ 384540 w 765698"/>
                <a:gd name="connsiteY39" fmla="*/ 1390082 h 1605982"/>
                <a:gd name="connsiteX40" fmla="*/ 498840 w 765698"/>
                <a:gd name="connsiteY40" fmla="*/ 1428182 h 1605982"/>
                <a:gd name="connsiteX41" fmla="*/ 651240 w 765698"/>
                <a:gd name="connsiteY41" fmla="*/ 1021782 h 1605982"/>
                <a:gd name="connsiteX42" fmla="*/ 600440 w 765698"/>
                <a:gd name="connsiteY42" fmla="*/ 1085282 h 1605982"/>
                <a:gd name="connsiteX43" fmla="*/ 409940 w 765698"/>
                <a:gd name="connsiteY43" fmla="*/ 1224982 h 1605982"/>
                <a:gd name="connsiteX44" fmla="*/ 397240 w 765698"/>
                <a:gd name="connsiteY44" fmla="*/ 1377382 h 1605982"/>
                <a:gd name="connsiteX45" fmla="*/ 613140 w 765698"/>
                <a:gd name="connsiteY45" fmla="*/ 1567882 h 1605982"/>
                <a:gd name="connsiteX46" fmla="*/ 714740 w 765698"/>
                <a:gd name="connsiteY46" fmla="*/ 1555182 h 1605982"/>
                <a:gd name="connsiteX47" fmla="*/ 740140 w 765698"/>
                <a:gd name="connsiteY47" fmla="*/ 1478982 h 1605982"/>
                <a:gd name="connsiteX48" fmla="*/ 765540 w 765698"/>
                <a:gd name="connsiteY48" fmla="*/ 1351982 h 1605982"/>
                <a:gd name="connsiteX49" fmla="*/ 752840 w 765698"/>
                <a:gd name="connsiteY49" fmla="*/ 1288482 h 1605982"/>
                <a:gd name="connsiteX50" fmla="*/ 460740 w 765698"/>
                <a:gd name="connsiteY50" fmla="*/ 1351982 h 1605982"/>
                <a:gd name="connsiteX51" fmla="*/ 282940 w 765698"/>
                <a:gd name="connsiteY51" fmla="*/ 1326582 h 1605982"/>
                <a:gd name="connsiteX52" fmla="*/ 295640 w 765698"/>
                <a:gd name="connsiteY52" fmla="*/ 1250382 h 1605982"/>
                <a:gd name="connsiteX53" fmla="*/ 346440 w 765698"/>
                <a:gd name="connsiteY53" fmla="*/ 1136082 h 1605982"/>
                <a:gd name="connsiteX54" fmla="*/ 244840 w 765698"/>
                <a:gd name="connsiteY54" fmla="*/ 1085282 h 1605982"/>
                <a:gd name="connsiteX55" fmla="*/ 143240 w 765698"/>
                <a:gd name="connsiteY55" fmla="*/ 1034482 h 1605982"/>
                <a:gd name="connsiteX56" fmla="*/ 105140 w 765698"/>
                <a:gd name="connsiteY56" fmla="*/ 1021782 h 1605982"/>
                <a:gd name="connsiteX57" fmla="*/ 181340 w 765698"/>
                <a:gd name="connsiteY57" fmla="*/ 869382 h 1605982"/>
                <a:gd name="connsiteX58" fmla="*/ 244840 w 765698"/>
                <a:gd name="connsiteY58" fmla="*/ 793182 h 1605982"/>
                <a:gd name="connsiteX59" fmla="*/ 295640 w 765698"/>
                <a:gd name="connsiteY59" fmla="*/ 843982 h 1605982"/>
                <a:gd name="connsiteX60" fmla="*/ 359140 w 765698"/>
                <a:gd name="connsiteY60" fmla="*/ 856682 h 1605982"/>
                <a:gd name="connsiteX61" fmla="*/ 397240 w 765698"/>
                <a:gd name="connsiteY61" fmla="*/ 894782 h 1605982"/>
                <a:gd name="connsiteX62" fmla="*/ 422640 w 765698"/>
                <a:gd name="connsiteY62" fmla="*/ 958282 h 1605982"/>
                <a:gd name="connsiteX63" fmla="*/ 524240 w 765698"/>
                <a:gd name="connsiteY63" fmla="*/ 1047182 h 1605982"/>
                <a:gd name="connsiteX64" fmla="*/ 562340 w 765698"/>
                <a:gd name="connsiteY64" fmla="*/ 1085282 h 1605982"/>
                <a:gd name="connsiteX65" fmla="*/ 587740 w 765698"/>
                <a:gd name="connsiteY65" fmla="*/ 1136082 h 1605982"/>
                <a:gd name="connsiteX66" fmla="*/ 638540 w 765698"/>
                <a:gd name="connsiteY66" fmla="*/ 1199582 h 1605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765698" h="1605982">
                  <a:moveTo>
                    <a:pt x="333740" y="5782"/>
                  </a:moveTo>
                  <a:cubicBezTo>
                    <a:pt x="393007" y="14249"/>
                    <a:pt x="492608" y="-25614"/>
                    <a:pt x="511540" y="31182"/>
                  </a:cubicBezTo>
                  <a:cubicBezTo>
                    <a:pt x="515773" y="43882"/>
                    <a:pt x="517145" y="57930"/>
                    <a:pt x="524240" y="69282"/>
                  </a:cubicBezTo>
                  <a:cubicBezTo>
                    <a:pt x="538606" y="92268"/>
                    <a:pt x="558107" y="111615"/>
                    <a:pt x="575040" y="132782"/>
                  </a:cubicBezTo>
                  <a:cubicBezTo>
                    <a:pt x="581485" y="158561"/>
                    <a:pt x="589508" y="196175"/>
                    <a:pt x="600440" y="221682"/>
                  </a:cubicBezTo>
                  <a:cubicBezTo>
                    <a:pt x="656501" y="352490"/>
                    <a:pt x="593426" y="175240"/>
                    <a:pt x="651240" y="348682"/>
                  </a:cubicBezTo>
                  <a:cubicBezTo>
                    <a:pt x="647007" y="424882"/>
                    <a:pt x="652437" y="502240"/>
                    <a:pt x="638540" y="577282"/>
                  </a:cubicBezTo>
                  <a:cubicBezTo>
                    <a:pt x="629036" y="628603"/>
                    <a:pt x="578807" y="706471"/>
                    <a:pt x="549640" y="755082"/>
                  </a:cubicBezTo>
                  <a:cubicBezTo>
                    <a:pt x="545407" y="772015"/>
                    <a:pt x="544746" y="790270"/>
                    <a:pt x="536940" y="805882"/>
                  </a:cubicBezTo>
                  <a:cubicBezTo>
                    <a:pt x="515966" y="847831"/>
                    <a:pt x="410032" y="948442"/>
                    <a:pt x="397240" y="958282"/>
                  </a:cubicBezTo>
                  <a:cubicBezTo>
                    <a:pt x="379170" y="972182"/>
                    <a:pt x="354907" y="975215"/>
                    <a:pt x="333740" y="983682"/>
                  </a:cubicBezTo>
                  <a:cubicBezTo>
                    <a:pt x="321040" y="1000615"/>
                    <a:pt x="312348" y="1021487"/>
                    <a:pt x="295640" y="1034482"/>
                  </a:cubicBezTo>
                  <a:cubicBezTo>
                    <a:pt x="273224" y="1051917"/>
                    <a:pt x="239520" y="1052502"/>
                    <a:pt x="219440" y="1072582"/>
                  </a:cubicBezTo>
                  <a:cubicBezTo>
                    <a:pt x="207098" y="1084924"/>
                    <a:pt x="212260" y="1106823"/>
                    <a:pt x="206740" y="1123382"/>
                  </a:cubicBezTo>
                  <a:cubicBezTo>
                    <a:pt x="199531" y="1145009"/>
                    <a:pt x="189345" y="1165536"/>
                    <a:pt x="181340" y="1186882"/>
                  </a:cubicBezTo>
                  <a:cubicBezTo>
                    <a:pt x="176640" y="1199417"/>
                    <a:pt x="172873" y="1212282"/>
                    <a:pt x="168640" y="1224982"/>
                  </a:cubicBezTo>
                  <a:cubicBezTo>
                    <a:pt x="181340" y="1313882"/>
                    <a:pt x="176322" y="1407188"/>
                    <a:pt x="206740" y="1491682"/>
                  </a:cubicBezTo>
                  <a:cubicBezTo>
                    <a:pt x="217080" y="1520404"/>
                    <a:pt x="256435" y="1527336"/>
                    <a:pt x="282940" y="1542482"/>
                  </a:cubicBezTo>
                  <a:cubicBezTo>
                    <a:pt x="389918" y="1603612"/>
                    <a:pt x="363971" y="1590344"/>
                    <a:pt x="473440" y="1605982"/>
                  </a:cubicBezTo>
                  <a:cubicBezTo>
                    <a:pt x="511540" y="1593282"/>
                    <a:pt x="562309" y="1598965"/>
                    <a:pt x="587740" y="1567882"/>
                  </a:cubicBezTo>
                  <a:cubicBezTo>
                    <a:pt x="707692" y="1421273"/>
                    <a:pt x="711206" y="1271583"/>
                    <a:pt x="740140" y="1097982"/>
                  </a:cubicBezTo>
                  <a:cubicBezTo>
                    <a:pt x="727448" y="1047213"/>
                    <a:pt x="681653" y="846488"/>
                    <a:pt x="651240" y="831282"/>
                  </a:cubicBezTo>
                  <a:cubicBezTo>
                    <a:pt x="593319" y="802322"/>
                    <a:pt x="524240" y="856682"/>
                    <a:pt x="460740" y="869382"/>
                  </a:cubicBezTo>
                  <a:cubicBezTo>
                    <a:pt x="447903" y="875800"/>
                    <a:pt x="347890" y="924184"/>
                    <a:pt x="346440" y="932882"/>
                  </a:cubicBezTo>
                  <a:cubicBezTo>
                    <a:pt x="339838" y="972496"/>
                    <a:pt x="374319" y="1008343"/>
                    <a:pt x="384540" y="1047182"/>
                  </a:cubicBezTo>
                  <a:cubicBezTo>
                    <a:pt x="395527" y="1088932"/>
                    <a:pt x="392934" y="1134501"/>
                    <a:pt x="409940" y="1174182"/>
                  </a:cubicBezTo>
                  <a:cubicBezTo>
                    <a:pt x="428167" y="1216712"/>
                    <a:pt x="520767" y="1259283"/>
                    <a:pt x="549640" y="1275782"/>
                  </a:cubicBezTo>
                  <a:cubicBezTo>
                    <a:pt x="570807" y="1263082"/>
                    <a:pt x="622308" y="1260601"/>
                    <a:pt x="613140" y="1237682"/>
                  </a:cubicBezTo>
                  <a:cubicBezTo>
                    <a:pt x="601694" y="1209067"/>
                    <a:pt x="554531" y="1217962"/>
                    <a:pt x="524240" y="1212282"/>
                  </a:cubicBezTo>
                  <a:cubicBezTo>
                    <a:pt x="486562" y="1205217"/>
                    <a:pt x="448195" y="1202050"/>
                    <a:pt x="409940" y="1199582"/>
                  </a:cubicBezTo>
                  <a:cubicBezTo>
                    <a:pt x="316904" y="1193580"/>
                    <a:pt x="223673" y="1191115"/>
                    <a:pt x="130540" y="1186882"/>
                  </a:cubicBezTo>
                  <a:cubicBezTo>
                    <a:pt x="88207" y="1212282"/>
                    <a:pt x="9925" y="1214128"/>
                    <a:pt x="3540" y="1263082"/>
                  </a:cubicBezTo>
                  <a:cubicBezTo>
                    <a:pt x="-20858" y="1450137"/>
                    <a:pt x="84962" y="1475243"/>
                    <a:pt x="194040" y="1529782"/>
                  </a:cubicBezTo>
                  <a:cubicBezTo>
                    <a:pt x="261773" y="1504382"/>
                    <a:pt x="337538" y="1494431"/>
                    <a:pt x="397240" y="1453582"/>
                  </a:cubicBezTo>
                  <a:cubicBezTo>
                    <a:pt x="423848" y="1435377"/>
                    <a:pt x="424689" y="1395112"/>
                    <a:pt x="435340" y="1364682"/>
                  </a:cubicBezTo>
                  <a:cubicBezTo>
                    <a:pt x="454361" y="1310335"/>
                    <a:pt x="469207" y="1254615"/>
                    <a:pt x="486140" y="1199582"/>
                  </a:cubicBezTo>
                  <a:cubicBezTo>
                    <a:pt x="405170" y="1138855"/>
                    <a:pt x="329615" y="1067752"/>
                    <a:pt x="219440" y="1059882"/>
                  </a:cubicBezTo>
                  <a:cubicBezTo>
                    <a:pt x="202030" y="1058638"/>
                    <a:pt x="210973" y="1093749"/>
                    <a:pt x="206740" y="1110682"/>
                  </a:cubicBezTo>
                  <a:cubicBezTo>
                    <a:pt x="210973" y="1161482"/>
                    <a:pt x="197524" y="1217058"/>
                    <a:pt x="219440" y="1263082"/>
                  </a:cubicBezTo>
                  <a:cubicBezTo>
                    <a:pt x="278600" y="1387317"/>
                    <a:pt x="303328" y="1365094"/>
                    <a:pt x="384540" y="1390082"/>
                  </a:cubicBezTo>
                  <a:cubicBezTo>
                    <a:pt x="422925" y="1401893"/>
                    <a:pt x="460740" y="1415482"/>
                    <a:pt x="498840" y="1428182"/>
                  </a:cubicBezTo>
                  <a:cubicBezTo>
                    <a:pt x="762199" y="1357953"/>
                    <a:pt x="773122" y="1422252"/>
                    <a:pt x="651240" y="1021782"/>
                  </a:cubicBezTo>
                  <a:cubicBezTo>
                    <a:pt x="643348" y="995850"/>
                    <a:pt x="620358" y="1066896"/>
                    <a:pt x="600440" y="1085282"/>
                  </a:cubicBezTo>
                  <a:cubicBezTo>
                    <a:pt x="540468" y="1140641"/>
                    <a:pt x="476701" y="1180475"/>
                    <a:pt x="409940" y="1224982"/>
                  </a:cubicBezTo>
                  <a:cubicBezTo>
                    <a:pt x="405707" y="1275782"/>
                    <a:pt x="377939" y="1330201"/>
                    <a:pt x="397240" y="1377382"/>
                  </a:cubicBezTo>
                  <a:cubicBezTo>
                    <a:pt x="422465" y="1439043"/>
                    <a:pt x="553094" y="1524992"/>
                    <a:pt x="613140" y="1567882"/>
                  </a:cubicBezTo>
                  <a:cubicBezTo>
                    <a:pt x="647007" y="1563649"/>
                    <a:pt x="686779" y="1574754"/>
                    <a:pt x="714740" y="1555182"/>
                  </a:cubicBezTo>
                  <a:cubicBezTo>
                    <a:pt x="736674" y="1539828"/>
                    <a:pt x="733646" y="1504957"/>
                    <a:pt x="740140" y="1478982"/>
                  </a:cubicBezTo>
                  <a:cubicBezTo>
                    <a:pt x="750611" y="1437099"/>
                    <a:pt x="757073" y="1394315"/>
                    <a:pt x="765540" y="1351982"/>
                  </a:cubicBezTo>
                  <a:cubicBezTo>
                    <a:pt x="761307" y="1330815"/>
                    <a:pt x="774426" y="1288482"/>
                    <a:pt x="752840" y="1288482"/>
                  </a:cubicBezTo>
                  <a:cubicBezTo>
                    <a:pt x="653199" y="1288482"/>
                    <a:pt x="460740" y="1351982"/>
                    <a:pt x="460740" y="1351982"/>
                  </a:cubicBezTo>
                  <a:cubicBezTo>
                    <a:pt x="401473" y="1343515"/>
                    <a:pt x="333927" y="1357959"/>
                    <a:pt x="282940" y="1326582"/>
                  </a:cubicBezTo>
                  <a:cubicBezTo>
                    <a:pt x="261009" y="1313086"/>
                    <a:pt x="288865" y="1275225"/>
                    <a:pt x="295640" y="1250382"/>
                  </a:cubicBezTo>
                  <a:cubicBezTo>
                    <a:pt x="305369" y="1214708"/>
                    <a:pt x="329698" y="1169567"/>
                    <a:pt x="346440" y="1136082"/>
                  </a:cubicBezTo>
                  <a:cubicBezTo>
                    <a:pt x="272830" y="1062472"/>
                    <a:pt x="350285" y="1125838"/>
                    <a:pt x="244840" y="1085282"/>
                  </a:cubicBezTo>
                  <a:cubicBezTo>
                    <a:pt x="209500" y="1071690"/>
                    <a:pt x="177710" y="1050150"/>
                    <a:pt x="143240" y="1034482"/>
                  </a:cubicBezTo>
                  <a:cubicBezTo>
                    <a:pt x="131053" y="1028942"/>
                    <a:pt x="117840" y="1026015"/>
                    <a:pt x="105140" y="1021782"/>
                  </a:cubicBezTo>
                  <a:cubicBezTo>
                    <a:pt x="130540" y="970982"/>
                    <a:pt x="151724" y="917845"/>
                    <a:pt x="181340" y="869382"/>
                  </a:cubicBezTo>
                  <a:cubicBezTo>
                    <a:pt x="198581" y="841170"/>
                    <a:pt x="212564" y="800354"/>
                    <a:pt x="244840" y="793182"/>
                  </a:cubicBezTo>
                  <a:cubicBezTo>
                    <a:pt x="268217" y="787987"/>
                    <a:pt x="274706" y="832352"/>
                    <a:pt x="295640" y="843982"/>
                  </a:cubicBezTo>
                  <a:cubicBezTo>
                    <a:pt x="314509" y="854465"/>
                    <a:pt x="337973" y="852449"/>
                    <a:pt x="359140" y="856682"/>
                  </a:cubicBezTo>
                  <a:cubicBezTo>
                    <a:pt x="371840" y="869382"/>
                    <a:pt x="387721" y="879552"/>
                    <a:pt x="397240" y="894782"/>
                  </a:cubicBezTo>
                  <a:cubicBezTo>
                    <a:pt x="409322" y="914114"/>
                    <a:pt x="408046" y="940769"/>
                    <a:pt x="422640" y="958282"/>
                  </a:cubicBezTo>
                  <a:cubicBezTo>
                    <a:pt x="451449" y="992853"/>
                    <a:pt x="490942" y="1016911"/>
                    <a:pt x="524240" y="1047182"/>
                  </a:cubicBezTo>
                  <a:cubicBezTo>
                    <a:pt x="537530" y="1059264"/>
                    <a:pt x="551901" y="1070667"/>
                    <a:pt x="562340" y="1085282"/>
                  </a:cubicBezTo>
                  <a:cubicBezTo>
                    <a:pt x="573344" y="1100688"/>
                    <a:pt x="578347" y="1119644"/>
                    <a:pt x="587740" y="1136082"/>
                  </a:cubicBezTo>
                  <a:cubicBezTo>
                    <a:pt x="609101" y="1173464"/>
                    <a:pt x="610726" y="1171768"/>
                    <a:pt x="638540" y="1199582"/>
                  </a:cubicBezTo>
                </a:path>
              </a:pathLst>
            </a:custGeom>
            <a:noFill/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448C0A25-88B3-4D2A-9CDD-E3601408EF4A}"/>
              </a:ext>
            </a:extLst>
          </p:cNvPr>
          <p:cNvGrpSpPr/>
          <p:nvPr/>
        </p:nvGrpSpPr>
        <p:grpSpPr>
          <a:xfrm>
            <a:off x="9766299" y="3164081"/>
            <a:ext cx="653621" cy="544397"/>
            <a:chOff x="9766299" y="3164081"/>
            <a:chExt cx="653621" cy="544397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xmlns="" id="{E48DA916-25EF-412A-9770-0FAF900F2DFF}"/>
                </a:ext>
              </a:extLst>
            </p:cNvPr>
            <p:cNvSpPr/>
            <p:nvPr/>
          </p:nvSpPr>
          <p:spPr>
            <a:xfrm>
              <a:off x="9766299" y="3164081"/>
              <a:ext cx="653621" cy="264919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xmlns="" id="{6FC39B23-CC7D-497A-8998-455F8BD1EE8F}"/>
                </a:ext>
              </a:extLst>
            </p:cNvPr>
            <p:cNvSpPr/>
            <p:nvPr/>
          </p:nvSpPr>
          <p:spPr>
            <a:xfrm>
              <a:off x="9884153" y="3454400"/>
              <a:ext cx="417915" cy="254078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5A4169B7-987E-48D9-A1CA-0526A5E79FB0}"/>
              </a:ext>
            </a:extLst>
          </p:cNvPr>
          <p:cNvGrpSpPr/>
          <p:nvPr/>
        </p:nvGrpSpPr>
        <p:grpSpPr>
          <a:xfrm>
            <a:off x="7785099" y="3911601"/>
            <a:ext cx="653621" cy="544397"/>
            <a:chOff x="9766299" y="3164081"/>
            <a:chExt cx="653621" cy="544397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xmlns="" id="{CEFF5257-FB56-4E3D-9FF1-BA4166C199C2}"/>
                </a:ext>
              </a:extLst>
            </p:cNvPr>
            <p:cNvSpPr/>
            <p:nvPr/>
          </p:nvSpPr>
          <p:spPr>
            <a:xfrm>
              <a:off x="9766299" y="3164081"/>
              <a:ext cx="653621" cy="264919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E3B00288-0F1A-4F0C-AB98-DDCA04756798}"/>
                </a:ext>
              </a:extLst>
            </p:cNvPr>
            <p:cNvSpPr/>
            <p:nvPr/>
          </p:nvSpPr>
          <p:spPr>
            <a:xfrm>
              <a:off x="9884153" y="3454400"/>
              <a:ext cx="417915" cy="254078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xmlns="" id="{BCE34E4B-B31E-4AB4-8273-F59EBCA06D31}"/>
              </a:ext>
            </a:extLst>
          </p:cNvPr>
          <p:cNvGrpSpPr/>
          <p:nvPr/>
        </p:nvGrpSpPr>
        <p:grpSpPr>
          <a:xfrm>
            <a:off x="6020134" y="4935304"/>
            <a:ext cx="653621" cy="544397"/>
            <a:chOff x="9766299" y="3164081"/>
            <a:chExt cx="653621" cy="544397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0C78EC5A-0CB3-4C36-9744-9C588D486642}"/>
                </a:ext>
              </a:extLst>
            </p:cNvPr>
            <p:cNvSpPr/>
            <p:nvPr/>
          </p:nvSpPr>
          <p:spPr>
            <a:xfrm>
              <a:off x="9766299" y="3164081"/>
              <a:ext cx="653621" cy="264919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293BF48D-E622-4C1A-9483-A0CD0C251A2E}"/>
                </a:ext>
              </a:extLst>
            </p:cNvPr>
            <p:cNvSpPr/>
            <p:nvPr/>
          </p:nvSpPr>
          <p:spPr>
            <a:xfrm>
              <a:off x="9884153" y="3454400"/>
              <a:ext cx="417915" cy="254078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C567C5BA-62CE-49E9-9E75-6B9ECB1B1DB0}"/>
              </a:ext>
            </a:extLst>
          </p:cNvPr>
          <p:cNvSpPr txBox="1"/>
          <p:nvPr/>
        </p:nvSpPr>
        <p:spPr>
          <a:xfrm>
            <a:off x="5998288" y="6244773"/>
            <a:ext cx="3272712" cy="52322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1 </a:t>
            </a:r>
            <a:r>
              <a:rPr lang="en-US" sz="2800" b="1" dirty="0" err="1">
                <a:solidFill>
                  <a:srgbClr val="FFFF00"/>
                </a:solidFill>
              </a:rPr>
              <a:t>mARN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duy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nhất</a:t>
            </a:r>
            <a:endParaRPr lang="vi-VN" sz="2800" dirty="0">
              <a:solidFill>
                <a:srgbClr val="FFFF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B6B27E25-DA73-47CA-BD9A-F513BFD0F867}"/>
              </a:ext>
            </a:extLst>
          </p:cNvPr>
          <p:cNvSpPr txBox="1"/>
          <p:nvPr/>
        </p:nvSpPr>
        <p:spPr>
          <a:xfrm>
            <a:off x="9271000" y="6244773"/>
            <a:ext cx="2877296" cy="52322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3 protein Z, Y, A</a:t>
            </a:r>
            <a:endParaRPr lang="vi-VN" sz="2800" dirty="0">
              <a:solidFill>
                <a:srgbClr val="FFFF00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772B6BA7-1066-432C-9121-F2C8DC00962A}"/>
              </a:ext>
            </a:extLst>
          </p:cNvPr>
          <p:cNvCxnSpPr>
            <a:cxnSpLocks/>
            <a:stCxn id="60" idx="16"/>
          </p:cNvCxnSpPr>
          <p:nvPr/>
        </p:nvCxnSpPr>
        <p:spPr>
          <a:xfrm>
            <a:off x="10708013" y="4869020"/>
            <a:ext cx="403052" cy="1329156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xmlns="" id="{FB743091-7797-4216-9928-AFF24E7D45D4}"/>
              </a:ext>
            </a:extLst>
          </p:cNvPr>
          <p:cNvCxnSpPr>
            <a:cxnSpLocks/>
            <a:stCxn id="14" idx="45"/>
            <a:endCxn id="64" idx="0"/>
          </p:cNvCxnSpPr>
          <p:nvPr/>
        </p:nvCxnSpPr>
        <p:spPr>
          <a:xfrm>
            <a:off x="9245525" y="5377635"/>
            <a:ext cx="1464123" cy="867138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xmlns="" id="{9983BAB7-F305-4D50-B56D-64395634791D}"/>
              </a:ext>
            </a:extLst>
          </p:cNvPr>
          <p:cNvCxnSpPr>
            <a:cxnSpLocks/>
            <a:stCxn id="63" idx="17"/>
          </p:cNvCxnSpPr>
          <p:nvPr/>
        </p:nvCxnSpPr>
        <p:spPr>
          <a:xfrm>
            <a:off x="7713862" y="5824133"/>
            <a:ext cx="2604171" cy="42064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8F3778-3DC6-4134-87DE-3AD1CABEA3C3}"/>
              </a:ext>
            </a:extLst>
          </p:cNvPr>
          <p:cNvSpPr txBox="1"/>
          <p:nvPr/>
        </p:nvSpPr>
        <p:spPr>
          <a:xfrm>
            <a:off x="10907531" y="4876366"/>
            <a:ext cx="10975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1600" dirty="0"/>
              <a:t>Protein Z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395F417D-06DB-4953-B94C-CBCEE179CACE}"/>
              </a:ext>
            </a:extLst>
          </p:cNvPr>
          <p:cNvSpPr txBox="1"/>
          <p:nvPr/>
        </p:nvSpPr>
        <p:spPr>
          <a:xfrm>
            <a:off x="9332875" y="5112217"/>
            <a:ext cx="10975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1600" dirty="0"/>
              <a:t>Protein Y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6B724AF5-A03C-41C7-8BC4-976E8FDC1390}"/>
              </a:ext>
            </a:extLst>
          </p:cNvPr>
          <p:cNvSpPr txBox="1"/>
          <p:nvPr/>
        </p:nvSpPr>
        <p:spPr>
          <a:xfrm>
            <a:off x="6863184" y="4844656"/>
            <a:ext cx="10975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1600" dirty="0"/>
              <a:t>Protein A</a:t>
            </a:r>
          </a:p>
        </p:txBody>
      </p:sp>
    </p:spTree>
    <p:extLst>
      <p:ext uri="{BB962C8B-B14F-4D97-AF65-F5344CB8AC3E}">
        <p14:creationId xmlns:p14="http://schemas.microsoft.com/office/powerpoint/2010/main" val="120090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375E-6 -7.40741E-7 L 0.00105 0.37963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1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-2.59259E-6 L 0.61862 0.0013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85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7" grpId="0" animBg="1"/>
      <p:bldP spid="6" grpId="0" animBg="1"/>
      <p:bldP spid="57" grpId="0" animBg="1"/>
      <p:bldP spid="64" grpId="0" animBg="1"/>
      <p:bldP spid="4" grpId="0"/>
      <p:bldP spid="67" grpId="0"/>
      <p:bldP spid="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ủng cố kiến thức">
            <a:extLst>
              <a:ext uri="{FF2B5EF4-FFF2-40B4-BE49-F238E27FC236}">
                <a16:creationId xmlns:a16="http://schemas.microsoft.com/office/drawing/2014/main" xmlns="" id="{37EEA71A-DCB1-4577-A1E6-B591B8982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99" y="192088"/>
            <a:ext cx="11507615" cy="625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39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598F877-E99B-45CB-A399-839FB5D8A375}"/>
              </a:ext>
            </a:extLst>
          </p:cNvPr>
          <p:cNvSpPr/>
          <p:nvPr/>
        </p:nvSpPr>
        <p:spPr>
          <a:xfrm>
            <a:off x="0" y="0"/>
            <a:ext cx="12192000" cy="876300"/>
          </a:xfrm>
          <a:prstGeom prst="rect">
            <a:avLst/>
          </a:prstGeom>
          <a:solidFill>
            <a:srgbClr val="808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22B9CF47-EC92-423C-9F99-86AFB801C89F}"/>
              </a:ext>
            </a:extLst>
          </p:cNvPr>
          <p:cNvSpPr/>
          <p:nvPr/>
        </p:nvSpPr>
        <p:spPr>
          <a:xfrm>
            <a:off x="671599" y="279400"/>
            <a:ext cx="9630469" cy="876300"/>
          </a:xfrm>
          <a:prstGeom prst="roundRect">
            <a:avLst>
              <a:gd name="adj" fmla="val 28432"/>
            </a:avLst>
          </a:prstGeom>
          <a:solidFill>
            <a:srgbClr val="FF8000"/>
          </a:solidFill>
          <a:ln w="28575">
            <a:solidFill>
              <a:schemeClr val="bg2">
                <a:lumMod val="1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Khi </a:t>
            </a:r>
            <a:r>
              <a:rPr lang="en-US" sz="4000" b="1" dirty="0" err="1">
                <a:solidFill>
                  <a:srgbClr val="002060"/>
                </a:solidFill>
              </a:rPr>
              <a:t>môi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trường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có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đường</a:t>
            </a:r>
            <a:endParaRPr lang="vi-VN" sz="4000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Điều hòa hoạt động gen ở nhân sơ">
            <a:extLst>
              <a:ext uri="{FF2B5EF4-FFF2-40B4-BE49-F238E27FC236}">
                <a16:creationId xmlns:a16="http://schemas.microsoft.com/office/drawing/2014/main" xmlns="" id="{83176C78-CD22-4B75-9E76-ECDD3CF2F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946" y="1300750"/>
            <a:ext cx="8277472" cy="55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96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598F877-E99B-45CB-A399-839FB5D8A375}"/>
              </a:ext>
            </a:extLst>
          </p:cNvPr>
          <p:cNvSpPr/>
          <p:nvPr/>
        </p:nvSpPr>
        <p:spPr>
          <a:xfrm>
            <a:off x="0" y="0"/>
            <a:ext cx="4530903" cy="6858000"/>
          </a:xfrm>
          <a:prstGeom prst="rect">
            <a:avLst/>
          </a:prstGeom>
          <a:solidFill>
            <a:srgbClr val="808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22B9CF47-EC92-423C-9F99-86AFB801C89F}"/>
              </a:ext>
            </a:extLst>
          </p:cNvPr>
          <p:cNvSpPr/>
          <p:nvPr/>
        </p:nvSpPr>
        <p:spPr>
          <a:xfrm>
            <a:off x="290601" y="441789"/>
            <a:ext cx="3949700" cy="647700"/>
          </a:xfrm>
          <a:prstGeom prst="roundRect">
            <a:avLst>
              <a:gd name="adj" fmla="val 28432"/>
            </a:avLst>
          </a:prstGeom>
          <a:solidFill>
            <a:srgbClr val="FF8000"/>
          </a:solidFill>
          <a:ln w="28575">
            <a:solidFill>
              <a:schemeClr val="bg2">
                <a:lumMod val="1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NỘI DUNG</a:t>
            </a:r>
            <a:endParaRPr lang="vi-VN" sz="24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1D7FF8A-3B11-4CBB-B3E8-9B0334828598}"/>
              </a:ext>
            </a:extLst>
          </p:cNvPr>
          <p:cNvSpPr txBox="1"/>
          <p:nvPr/>
        </p:nvSpPr>
        <p:spPr>
          <a:xfrm>
            <a:off x="440078" y="1107360"/>
            <a:ext cx="4090825" cy="5471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Khái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niệm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Các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cấp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độ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Mô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hình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Operon</a:t>
            </a:r>
          </a:p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Cơ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chế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hoạt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động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của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mô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hình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Operon Lactose</a:t>
            </a:r>
          </a:p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GHI NHỚ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F751F512-0D6A-48AF-B913-4FDAE1CA5F01}"/>
              </a:ext>
            </a:extLst>
          </p:cNvPr>
          <p:cNvSpPr txBox="1"/>
          <p:nvPr/>
        </p:nvSpPr>
        <p:spPr>
          <a:xfrm>
            <a:off x="4530902" y="98631"/>
            <a:ext cx="7661097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400" dirty="0">
                <a:solidFill>
                  <a:schemeClr val="tx2">
                    <a:lumMod val="50000"/>
                  </a:schemeClr>
                </a:solidFill>
              </a:rPr>
              <a:t>-	Gen R luôn phiên mã ngay cả khi môi trường có đường và không có đường Lactozo.</a:t>
            </a:r>
          </a:p>
          <a:p>
            <a:pPr>
              <a:lnSpc>
                <a:spcPct val="150000"/>
              </a:lnSpc>
            </a:pPr>
            <a:r>
              <a:rPr lang="vi-VN" sz="2400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vi-VN" sz="2400" dirty="0">
                <a:solidFill>
                  <a:schemeClr val="tx2">
                    <a:lumMod val="50000"/>
                  </a:schemeClr>
                </a:solidFill>
              </a:rPr>
              <a:t>	Khi một gen cấu trúc bị đột biến gen thì các gen cấu trúc khác không bị ảnh hưởng.</a:t>
            </a:r>
          </a:p>
        </p:txBody>
      </p:sp>
    </p:spTree>
    <p:extLst>
      <p:ext uri="{BB962C8B-B14F-4D97-AF65-F5344CB8AC3E}">
        <p14:creationId xmlns:p14="http://schemas.microsoft.com/office/powerpoint/2010/main" val="399070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BADEB3B-FC3F-4780-9B38-5FCB5F4BA64C}"/>
              </a:ext>
            </a:extLst>
          </p:cNvPr>
          <p:cNvSpPr/>
          <p:nvPr/>
        </p:nvSpPr>
        <p:spPr>
          <a:xfrm>
            <a:off x="0" y="0"/>
            <a:ext cx="12192000" cy="876300"/>
          </a:xfrm>
          <a:prstGeom prst="rect">
            <a:avLst/>
          </a:prstGeom>
          <a:solidFill>
            <a:srgbClr val="808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C863A0C2-2491-49AC-A7E3-52E4984C1314}"/>
              </a:ext>
            </a:extLst>
          </p:cNvPr>
          <p:cNvSpPr/>
          <p:nvPr/>
        </p:nvSpPr>
        <p:spPr>
          <a:xfrm>
            <a:off x="435294" y="351320"/>
            <a:ext cx="4044239" cy="876300"/>
          </a:xfrm>
          <a:prstGeom prst="roundRect">
            <a:avLst>
              <a:gd name="adj" fmla="val 28432"/>
            </a:avLst>
          </a:prstGeom>
          <a:solidFill>
            <a:srgbClr val="FF8000"/>
          </a:solidFill>
          <a:ln w="28575">
            <a:solidFill>
              <a:schemeClr val="bg2">
                <a:lumMod val="1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TRẮC NGHIỆM</a:t>
            </a:r>
            <a:endParaRPr lang="vi-VN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45FA224-0398-4BF0-8A72-A2B769A5743E}"/>
              </a:ext>
            </a:extLst>
          </p:cNvPr>
          <p:cNvSpPr txBox="1"/>
          <p:nvPr/>
        </p:nvSpPr>
        <p:spPr>
          <a:xfrm>
            <a:off x="716623" y="1381485"/>
            <a:ext cx="10245904" cy="4940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vi-VN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.1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trúc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opêron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Lac,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vùng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vận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nơi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:</a:t>
            </a:r>
            <a:endParaRPr lang="vi-VN" sz="24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prôtêin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ức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ngăn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cản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phiên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mã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endParaRPr lang="vi-VN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ARN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pôlimeraza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bám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khởi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phiên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mã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vi-VN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mang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tin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prôtêin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ức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vi-VN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tin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mã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hoá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axit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amin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prôtêin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endParaRPr lang="vi-VN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2.2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Theo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Jacôp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Mônô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phần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opêron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Lac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gồm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vi-VN" sz="24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A. 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gen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hoà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gen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khởi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(P).</a:t>
            </a:r>
            <a:endParaRPr lang="vi-VN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(O),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gen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khởi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(P).</a:t>
            </a:r>
            <a:endParaRPr lang="vi-VN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C. 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gen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hoà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gen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(O).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D. 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gen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hoà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gen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(O),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khởi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(P). </a:t>
            </a:r>
            <a:endParaRPr lang="vi-VN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29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BADEB3B-FC3F-4780-9B38-5FCB5F4BA64C}"/>
              </a:ext>
            </a:extLst>
          </p:cNvPr>
          <p:cNvSpPr/>
          <p:nvPr/>
        </p:nvSpPr>
        <p:spPr>
          <a:xfrm>
            <a:off x="0" y="0"/>
            <a:ext cx="12192000" cy="876300"/>
          </a:xfrm>
          <a:prstGeom prst="rect">
            <a:avLst/>
          </a:prstGeom>
          <a:solidFill>
            <a:srgbClr val="808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C863A0C2-2491-49AC-A7E3-52E4984C1314}"/>
              </a:ext>
            </a:extLst>
          </p:cNvPr>
          <p:cNvSpPr/>
          <p:nvPr/>
        </p:nvSpPr>
        <p:spPr>
          <a:xfrm>
            <a:off x="435294" y="351320"/>
            <a:ext cx="4044239" cy="876300"/>
          </a:xfrm>
          <a:prstGeom prst="roundRect">
            <a:avLst>
              <a:gd name="adj" fmla="val 28432"/>
            </a:avLst>
          </a:prstGeom>
          <a:solidFill>
            <a:srgbClr val="FF8000"/>
          </a:solidFill>
          <a:ln w="28575">
            <a:solidFill>
              <a:schemeClr val="bg2">
                <a:lumMod val="1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TRẮC NGHIỆM</a:t>
            </a:r>
            <a:endParaRPr lang="vi-VN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45FA224-0398-4BF0-8A72-A2B769A5743E}"/>
              </a:ext>
            </a:extLst>
          </p:cNvPr>
          <p:cNvSpPr txBox="1"/>
          <p:nvPr/>
        </p:nvSpPr>
        <p:spPr>
          <a:xfrm>
            <a:off x="716622" y="1381485"/>
            <a:ext cx="11283593" cy="53359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2.3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cơ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chế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hoà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opêron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Lac,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đây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diễn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ra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môi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lactôzơ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môi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lactôzơ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vi-VN" sz="2400" b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A.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ARN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pôlimeraza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khởi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opêron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Lac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phiên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mã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endParaRPr lang="vi-VN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B.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lactôzơ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prôtêin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ức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vi-VN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Gen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hoà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R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prôtêin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ức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vi-VN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D.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gen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Z, Y, 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phiên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mã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mARN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</a:t>
            </a:r>
            <a:r>
              <a:rPr lang="en-AU" sz="24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</a:t>
            </a:r>
            <a:r>
              <a:rPr lang="vi-VN" sz="24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vi-VN" sz="2400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Điều hòa hoạt động gen là gì?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A.</a:t>
            </a:r>
            <a:r>
              <a:rPr lang="vi-VN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Là điều hòa lượng nhiễm sắc thể có trong tế bào.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B.</a:t>
            </a:r>
            <a:r>
              <a:rPr lang="vi-VN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Là điều hòa trình tự các nucleotide của gen.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C.</a:t>
            </a:r>
            <a:r>
              <a:rPr lang="vi-VN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Là điều hòa lượng sản phẩm mà gen tạo ra.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D.</a:t>
            </a:r>
            <a:r>
              <a:rPr lang="vi-VN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Là quá trình tổng hợp Operon.Lac.</a:t>
            </a:r>
          </a:p>
        </p:txBody>
      </p:sp>
    </p:spTree>
    <p:extLst>
      <p:ext uri="{BB962C8B-B14F-4D97-AF65-F5344CB8AC3E}">
        <p14:creationId xmlns:p14="http://schemas.microsoft.com/office/powerpoint/2010/main" val="67857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BADEB3B-FC3F-4780-9B38-5FCB5F4BA64C}"/>
              </a:ext>
            </a:extLst>
          </p:cNvPr>
          <p:cNvSpPr/>
          <p:nvPr/>
        </p:nvSpPr>
        <p:spPr>
          <a:xfrm>
            <a:off x="0" y="0"/>
            <a:ext cx="12192000" cy="876300"/>
          </a:xfrm>
          <a:prstGeom prst="rect">
            <a:avLst/>
          </a:prstGeom>
          <a:solidFill>
            <a:srgbClr val="808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C863A0C2-2491-49AC-A7E3-52E4984C1314}"/>
              </a:ext>
            </a:extLst>
          </p:cNvPr>
          <p:cNvSpPr/>
          <p:nvPr/>
        </p:nvSpPr>
        <p:spPr>
          <a:xfrm>
            <a:off x="435294" y="351320"/>
            <a:ext cx="4044239" cy="876300"/>
          </a:xfrm>
          <a:prstGeom prst="roundRect">
            <a:avLst>
              <a:gd name="adj" fmla="val 28432"/>
            </a:avLst>
          </a:prstGeom>
          <a:solidFill>
            <a:srgbClr val="FF8000"/>
          </a:solidFill>
          <a:ln w="28575">
            <a:solidFill>
              <a:schemeClr val="bg2">
                <a:lumMod val="1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TRẮC NGHIỆM</a:t>
            </a:r>
            <a:endParaRPr lang="vi-VN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45FA224-0398-4BF0-8A72-A2B769A5743E}"/>
              </a:ext>
            </a:extLst>
          </p:cNvPr>
          <p:cNvSpPr txBox="1"/>
          <p:nvPr/>
        </p:nvSpPr>
        <p:spPr>
          <a:xfrm>
            <a:off x="726897" y="1843822"/>
            <a:ext cx="10266452" cy="33448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</a:t>
            </a:r>
            <a:r>
              <a:rPr lang="en-AU" sz="24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5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operon Lac ở vi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khuẩn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E.Coli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bao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sai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vi-VN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I. 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Gen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(R)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nằm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opêron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Lac.</a:t>
            </a:r>
            <a:endParaRPr lang="vi-VN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II.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(O)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noi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ARN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pôlimeraza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bám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khởi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phiên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mã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vi-VN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III. 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latozơ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gen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(R)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phiên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mã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vi-VN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IV. 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Khi gen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gen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Z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phiên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mã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12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gen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Y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phiên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mã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12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vi-VN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A. 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4. 			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 			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C. 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3. 			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D. </a:t>
            </a:r>
            <a:r>
              <a:rPr lang="en-US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1.</a:t>
            </a:r>
            <a:endParaRPr lang="vi-VN" sz="24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21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BADEB3B-FC3F-4780-9B38-5FCB5F4BA64C}"/>
              </a:ext>
            </a:extLst>
          </p:cNvPr>
          <p:cNvSpPr/>
          <p:nvPr/>
        </p:nvSpPr>
        <p:spPr>
          <a:xfrm>
            <a:off x="0" y="0"/>
            <a:ext cx="12192000" cy="876300"/>
          </a:xfrm>
          <a:prstGeom prst="rect">
            <a:avLst/>
          </a:prstGeom>
          <a:solidFill>
            <a:srgbClr val="808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C863A0C2-2491-49AC-A7E3-52E4984C1314}"/>
              </a:ext>
            </a:extLst>
          </p:cNvPr>
          <p:cNvSpPr/>
          <p:nvPr/>
        </p:nvSpPr>
        <p:spPr>
          <a:xfrm>
            <a:off x="435294" y="351320"/>
            <a:ext cx="4044239" cy="876300"/>
          </a:xfrm>
          <a:prstGeom prst="roundRect">
            <a:avLst>
              <a:gd name="adj" fmla="val 28432"/>
            </a:avLst>
          </a:prstGeom>
          <a:solidFill>
            <a:srgbClr val="FF8000"/>
          </a:solidFill>
          <a:ln w="28575">
            <a:solidFill>
              <a:schemeClr val="bg2">
                <a:lumMod val="1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TRẮC NGHIỆM</a:t>
            </a:r>
            <a:endParaRPr lang="vi-VN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45FA224-0398-4BF0-8A72-A2B769A5743E}"/>
              </a:ext>
            </a:extLst>
          </p:cNvPr>
          <p:cNvSpPr txBox="1"/>
          <p:nvPr/>
        </p:nvSpPr>
        <p:spPr>
          <a:xfrm>
            <a:off x="726897" y="1843822"/>
            <a:ext cx="10266452" cy="33448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</a:t>
            </a:r>
            <a:r>
              <a:rPr lang="en-AU" sz="24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6</a:t>
            </a:r>
            <a:r>
              <a:rPr lang="vi-VN" sz="24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r>
              <a:rPr lang="vi-VN" sz="2400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Phát biểu nào dưới đây là </a:t>
            </a:r>
            <a:r>
              <a:rPr lang="vi-VN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đúng</a:t>
            </a:r>
            <a:r>
              <a:rPr lang="vi-VN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khi nói về hoạt động của Operon.Lac?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A.</a:t>
            </a:r>
            <a:r>
              <a:rPr lang="vi-VN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Khi môi trường có đường, đường lactozo sẽ gắn với protein ức chế làm protein ức chế tăng hoạt tính.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B.</a:t>
            </a:r>
            <a:r>
              <a:rPr lang="vi-VN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Khi môi trường có đường, protien ức chế đóng vai trò là chất cảm ứng.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C.</a:t>
            </a:r>
            <a:r>
              <a:rPr lang="vi-VN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Khi môi trường không có đường, gen điều hòa (R) không phiên mã.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D.</a:t>
            </a:r>
            <a:r>
              <a:rPr lang="vi-VN" sz="2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Khi môi trường không có đường, protein ức chế gắn vào vùng vận hành (O) ngăn cản quá trình phiên mã của nhóm gen cấu trúc Z, Y, A.</a:t>
            </a:r>
          </a:p>
        </p:txBody>
      </p:sp>
    </p:spTree>
    <p:extLst>
      <p:ext uri="{BB962C8B-B14F-4D97-AF65-F5344CB8AC3E}">
        <p14:creationId xmlns:p14="http://schemas.microsoft.com/office/powerpoint/2010/main" val="94565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27F930B-E894-4EB2-81BB-A7665BF16E2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08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FD19E3C-6516-40CF-A479-7F8E341E99C1}"/>
              </a:ext>
            </a:extLst>
          </p:cNvPr>
          <p:cNvSpPr/>
          <p:nvPr/>
        </p:nvSpPr>
        <p:spPr>
          <a:xfrm>
            <a:off x="0" y="901700"/>
            <a:ext cx="12192000" cy="914400"/>
          </a:xfrm>
          <a:prstGeom prst="rect">
            <a:avLst/>
          </a:prstGeom>
          <a:solidFill>
            <a:srgbClr val="00408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CẢM ƠN CÁC BẠN ĐÃ CHÚ Ý THEO DÕI !</a:t>
            </a:r>
            <a:endParaRPr lang="vi-VN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82F30BA-FABE-492E-B303-9F892C18C6C1}"/>
              </a:ext>
            </a:extLst>
          </p:cNvPr>
          <p:cNvSpPr txBox="1"/>
          <p:nvPr/>
        </p:nvSpPr>
        <p:spPr>
          <a:xfrm>
            <a:off x="0" y="1959511"/>
            <a:ext cx="12192000" cy="3337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FF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ĐIỀU HÒA</a:t>
            </a:r>
          </a:p>
          <a:p>
            <a:pPr algn="ctr"/>
            <a:r>
              <a:rPr lang="en-US" sz="6600" b="1" dirty="0">
                <a:solidFill>
                  <a:srgbClr val="FF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HOẠT ĐỘNG GEN</a:t>
            </a:r>
          </a:p>
          <a:p>
            <a:pPr algn="ctr">
              <a:lnSpc>
                <a:spcPct val="150000"/>
              </a:lnSpc>
            </a:pPr>
            <a:r>
              <a:rPr lang="en-US" sz="6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Mô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hình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Operon Lac</a:t>
            </a:r>
            <a:endParaRPr lang="vi-VN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761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598F877-E99B-45CB-A399-839FB5D8A375}"/>
              </a:ext>
            </a:extLst>
          </p:cNvPr>
          <p:cNvSpPr/>
          <p:nvPr/>
        </p:nvSpPr>
        <p:spPr>
          <a:xfrm>
            <a:off x="0" y="0"/>
            <a:ext cx="4530903" cy="6858000"/>
          </a:xfrm>
          <a:prstGeom prst="rect">
            <a:avLst/>
          </a:prstGeom>
          <a:solidFill>
            <a:srgbClr val="808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D9F5153-97C3-41E5-9035-EA1243A88925}"/>
              </a:ext>
            </a:extLst>
          </p:cNvPr>
          <p:cNvSpPr/>
          <p:nvPr/>
        </p:nvSpPr>
        <p:spPr>
          <a:xfrm>
            <a:off x="4530902" y="760084"/>
            <a:ext cx="7661097" cy="1056016"/>
          </a:xfrm>
          <a:prstGeom prst="rect">
            <a:avLst/>
          </a:prstGeom>
          <a:solidFill>
            <a:srgbClr val="00408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CÓ PHẢI CÁC GEN LUÔN </a:t>
            </a:r>
            <a:r>
              <a:rPr lang="en-US" sz="2400" b="1" dirty="0" err="1"/>
              <a:t>LUÔN</a:t>
            </a:r>
            <a:r>
              <a:rPr lang="en-US" sz="2400" b="1" dirty="0"/>
              <a:t> HOẠT ĐỘNG?</a:t>
            </a:r>
            <a:endParaRPr lang="vi-VN" sz="2400" b="1" dirty="0">
              <a:solidFill>
                <a:srgbClr val="FFFF0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22B9CF47-EC92-423C-9F99-86AFB801C89F}"/>
              </a:ext>
            </a:extLst>
          </p:cNvPr>
          <p:cNvSpPr/>
          <p:nvPr/>
        </p:nvSpPr>
        <p:spPr>
          <a:xfrm>
            <a:off x="290601" y="441789"/>
            <a:ext cx="3949700" cy="647700"/>
          </a:xfrm>
          <a:prstGeom prst="roundRect">
            <a:avLst>
              <a:gd name="adj" fmla="val 28432"/>
            </a:avLst>
          </a:prstGeom>
          <a:solidFill>
            <a:srgbClr val="FF8000"/>
          </a:solidFill>
          <a:ln w="28575">
            <a:solidFill>
              <a:schemeClr val="bg2">
                <a:lumMod val="1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NỘI DUNG</a:t>
            </a:r>
            <a:endParaRPr lang="vi-VN" sz="24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1D7FF8A-3B11-4CBB-B3E8-9B0334828598}"/>
              </a:ext>
            </a:extLst>
          </p:cNvPr>
          <p:cNvSpPr txBox="1"/>
          <p:nvPr/>
        </p:nvSpPr>
        <p:spPr>
          <a:xfrm>
            <a:off x="440078" y="1107360"/>
            <a:ext cx="4090825" cy="8548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Khái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niệm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4877AD5-ABE5-4E2A-A714-2BFAB91E9CA0}"/>
              </a:ext>
            </a:extLst>
          </p:cNvPr>
          <p:cNvSpPr txBox="1"/>
          <p:nvPr/>
        </p:nvSpPr>
        <p:spPr>
          <a:xfrm>
            <a:off x="4530903" y="1990354"/>
            <a:ext cx="76610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Bộ </a:t>
            </a:r>
            <a:r>
              <a:rPr lang="vi-VN" sz="28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gen người có</a:t>
            </a:r>
            <a:r>
              <a:rPr lang="vi-VN" sz="28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 khoảng 20.000-25.0000 </a:t>
            </a:r>
            <a:r>
              <a:rPr lang="vi-VN" sz="28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gen</a:t>
            </a:r>
            <a:endParaRPr lang="vi-VN" sz="2800" dirty="0">
              <a:solidFill>
                <a:srgbClr val="00206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09A9363-3B2E-4143-861D-BD52359FA4FD}"/>
              </a:ext>
            </a:extLst>
          </p:cNvPr>
          <p:cNvSpPr/>
          <p:nvPr/>
        </p:nvSpPr>
        <p:spPr>
          <a:xfrm>
            <a:off x="4533902" y="2961560"/>
            <a:ext cx="7661097" cy="1635840"/>
          </a:xfrm>
          <a:prstGeom prst="rect">
            <a:avLst/>
          </a:prstGeom>
          <a:solidFill>
            <a:srgbClr val="00408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FF00"/>
                </a:solidFill>
              </a:rPr>
              <a:t>Nếu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luôn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tổng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hợp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sản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phẩm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thì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sản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phẩm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tạo</a:t>
            </a:r>
            <a:r>
              <a:rPr lang="en-US" sz="2400" b="1" dirty="0">
                <a:solidFill>
                  <a:srgbClr val="FFFF00"/>
                </a:solidFill>
              </a:rPr>
              <a:t> ra </a:t>
            </a:r>
            <a:r>
              <a:rPr lang="en-US" sz="2400" b="1" dirty="0" err="1">
                <a:solidFill>
                  <a:srgbClr val="FFFF00"/>
                </a:solidFill>
              </a:rPr>
              <a:t>phải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giống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nhau</a:t>
            </a:r>
            <a:r>
              <a:rPr lang="en-US" sz="2400" b="1" dirty="0">
                <a:solidFill>
                  <a:srgbClr val="FFFF00"/>
                </a:solidFill>
              </a:rPr>
              <a:t> ở </a:t>
            </a:r>
            <a:r>
              <a:rPr lang="en-US" sz="2400" b="1" dirty="0" err="1">
                <a:solidFill>
                  <a:srgbClr val="FFFF00"/>
                </a:solidFill>
              </a:rPr>
              <a:t>mọi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lứa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tuổi</a:t>
            </a:r>
            <a:r>
              <a:rPr lang="en-US" sz="2400" b="1" dirty="0">
                <a:solidFill>
                  <a:srgbClr val="FFFF00"/>
                </a:solidFill>
              </a:rPr>
              <a:t>, </a:t>
            </a:r>
            <a:r>
              <a:rPr lang="en-US" sz="2400" b="1" dirty="0" err="1">
                <a:solidFill>
                  <a:srgbClr val="FFFF00"/>
                </a:solidFill>
              </a:rPr>
              <a:t>tại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sao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thanh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niên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lại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nhanh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lớn</a:t>
            </a:r>
            <a:r>
              <a:rPr lang="en-US" sz="2400" b="1" dirty="0">
                <a:solidFill>
                  <a:srgbClr val="FFFF00"/>
                </a:solidFill>
              </a:rPr>
              <a:t>?</a:t>
            </a:r>
            <a:endParaRPr lang="vi-VN" sz="2400" b="1" dirty="0">
              <a:solidFill>
                <a:srgbClr val="FFFF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99FA783-7E4C-4D27-A4B6-4C155D88DC9D}"/>
              </a:ext>
            </a:extLst>
          </p:cNvPr>
          <p:cNvSpPr/>
          <p:nvPr/>
        </p:nvSpPr>
        <p:spPr>
          <a:xfrm>
            <a:off x="4530901" y="4903916"/>
            <a:ext cx="7661097" cy="1635840"/>
          </a:xfrm>
          <a:prstGeom prst="rect">
            <a:avLst/>
          </a:prstGeom>
          <a:solidFill>
            <a:srgbClr val="00408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FF00"/>
                </a:solidFill>
              </a:rPr>
              <a:t>Các</a:t>
            </a:r>
            <a:r>
              <a:rPr lang="en-US" sz="2400" b="1" dirty="0">
                <a:solidFill>
                  <a:srgbClr val="FFFF00"/>
                </a:solidFill>
              </a:rPr>
              <a:t> gen </a:t>
            </a:r>
            <a:r>
              <a:rPr lang="en-US" sz="2400" b="1" dirty="0" err="1">
                <a:solidFill>
                  <a:srgbClr val="FFFF00"/>
                </a:solidFill>
              </a:rPr>
              <a:t>tổng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hợp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kháng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thể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chỉ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tổng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hợp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khi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cơ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thể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mắc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bệnh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đó</a:t>
            </a:r>
            <a:r>
              <a:rPr lang="en-US" sz="2400" b="1" dirty="0">
                <a:solidFill>
                  <a:srgbClr val="FFFF00"/>
                </a:solidFill>
              </a:rPr>
              <a:t>. </a:t>
            </a:r>
            <a:endParaRPr lang="vi-VN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31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598F877-E99B-45CB-A399-839FB5D8A375}"/>
              </a:ext>
            </a:extLst>
          </p:cNvPr>
          <p:cNvSpPr/>
          <p:nvPr/>
        </p:nvSpPr>
        <p:spPr>
          <a:xfrm>
            <a:off x="10274" y="0"/>
            <a:ext cx="4530903" cy="6858000"/>
          </a:xfrm>
          <a:prstGeom prst="rect">
            <a:avLst/>
          </a:prstGeom>
          <a:solidFill>
            <a:srgbClr val="808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D9F5153-97C3-41E5-9035-EA1243A88925}"/>
              </a:ext>
            </a:extLst>
          </p:cNvPr>
          <p:cNvSpPr/>
          <p:nvPr/>
        </p:nvSpPr>
        <p:spPr>
          <a:xfrm>
            <a:off x="4530903" y="650160"/>
            <a:ext cx="7661097" cy="1056016"/>
          </a:xfrm>
          <a:prstGeom prst="rect">
            <a:avLst/>
          </a:prstGeom>
          <a:solidFill>
            <a:srgbClr val="00408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Điều</a:t>
            </a:r>
            <a:r>
              <a:rPr lang="en-US" sz="2400" b="1" dirty="0"/>
              <a:t> </a:t>
            </a:r>
            <a:r>
              <a:rPr lang="en-US" sz="2400" b="1" dirty="0" err="1"/>
              <a:t>hòa</a:t>
            </a:r>
            <a:r>
              <a:rPr lang="en-US" sz="2400" b="1" dirty="0"/>
              <a:t> </a:t>
            </a:r>
            <a:r>
              <a:rPr lang="en-US" sz="2400" b="1" dirty="0" err="1"/>
              <a:t>hoạt</a:t>
            </a:r>
            <a:r>
              <a:rPr lang="en-US" sz="2400" b="1" dirty="0"/>
              <a:t> </a:t>
            </a:r>
            <a:r>
              <a:rPr lang="en-US" sz="2400" b="1" dirty="0" err="1"/>
              <a:t>động</a:t>
            </a:r>
            <a:r>
              <a:rPr lang="en-US" sz="2400" b="1" dirty="0"/>
              <a:t> gen: </a:t>
            </a:r>
            <a:r>
              <a:rPr lang="en-US" sz="2400" b="1" dirty="0" err="1">
                <a:solidFill>
                  <a:srgbClr val="FFFF00"/>
                </a:solidFill>
              </a:rPr>
              <a:t>là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điều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hòa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lượng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sản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phẩm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mà</a:t>
            </a:r>
            <a:r>
              <a:rPr lang="en-US" sz="2400" b="1" dirty="0">
                <a:solidFill>
                  <a:srgbClr val="FFFF00"/>
                </a:solidFill>
              </a:rPr>
              <a:t> gen </a:t>
            </a:r>
            <a:r>
              <a:rPr lang="en-US" sz="2400" b="1" dirty="0" err="1">
                <a:solidFill>
                  <a:srgbClr val="FFFF00"/>
                </a:solidFill>
              </a:rPr>
              <a:t>tạo</a:t>
            </a:r>
            <a:r>
              <a:rPr lang="en-US" sz="2400" b="1" dirty="0">
                <a:solidFill>
                  <a:srgbClr val="FFFF00"/>
                </a:solidFill>
              </a:rPr>
              <a:t> ra.</a:t>
            </a:r>
            <a:endParaRPr lang="vi-VN" sz="2400" b="1" dirty="0">
              <a:solidFill>
                <a:srgbClr val="FFFF0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22B9CF47-EC92-423C-9F99-86AFB801C89F}"/>
              </a:ext>
            </a:extLst>
          </p:cNvPr>
          <p:cNvSpPr/>
          <p:nvPr/>
        </p:nvSpPr>
        <p:spPr>
          <a:xfrm>
            <a:off x="290601" y="441789"/>
            <a:ext cx="3949700" cy="647700"/>
          </a:xfrm>
          <a:prstGeom prst="roundRect">
            <a:avLst>
              <a:gd name="adj" fmla="val 28432"/>
            </a:avLst>
          </a:prstGeom>
          <a:solidFill>
            <a:srgbClr val="FF8000"/>
          </a:solidFill>
          <a:ln w="28575">
            <a:solidFill>
              <a:schemeClr val="bg2">
                <a:lumMod val="1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NỘI DUNG</a:t>
            </a:r>
            <a:endParaRPr lang="vi-VN" sz="24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1D7FF8A-3B11-4CBB-B3E8-9B0334828598}"/>
              </a:ext>
            </a:extLst>
          </p:cNvPr>
          <p:cNvSpPr txBox="1"/>
          <p:nvPr/>
        </p:nvSpPr>
        <p:spPr>
          <a:xfrm>
            <a:off x="440078" y="1107360"/>
            <a:ext cx="4090825" cy="8548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Khái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niệm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2EC862E-EE1D-4A73-AE77-320B937C4B4D}"/>
              </a:ext>
            </a:extLst>
          </p:cNvPr>
          <p:cNvSpPr/>
          <p:nvPr/>
        </p:nvSpPr>
        <p:spPr>
          <a:xfrm>
            <a:off x="4530902" y="2084361"/>
            <a:ext cx="7661097" cy="1056016"/>
          </a:xfrm>
          <a:prstGeom prst="rect">
            <a:avLst/>
          </a:prstGeom>
          <a:solidFill>
            <a:srgbClr val="00408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Điều</a:t>
            </a:r>
            <a:r>
              <a:rPr lang="en-US" sz="2400" b="1" dirty="0"/>
              <a:t> </a:t>
            </a:r>
            <a:r>
              <a:rPr lang="en-US" sz="2400" b="1" dirty="0" err="1"/>
              <a:t>hòa</a:t>
            </a:r>
            <a:r>
              <a:rPr lang="en-US" sz="2400" b="1" dirty="0"/>
              <a:t> </a:t>
            </a:r>
            <a:r>
              <a:rPr lang="en-US" sz="2400" b="1" dirty="0" err="1"/>
              <a:t>hoạt</a:t>
            </a:r>
            <a:r>
              <a:rPr lang="en-US" sz="2400" b="1" dirty="0"/>
              <a:t> </a:t>
            </a:r>
            <a:r>
              <a:rPr lang="en-US" sz="2400" b="1" dirty="0" err="1"/>
              <a:t>động</a:t>
            </a:r>
            <a:r>
              <a:rPr lang="en-US" sz="2400" b="1" dirty="0"/>
              <a:t> gen ở </a:t>
            </a:r>
            <a:r>
              <a:rPr lang="en-US" sz="2400" b="1" dirty="0" err="1"/>
              <a:t>sinh</a:t>
            </a:r>
            <a:r>
              <a:rPr lang="en-US" sz="2400" b="1" dirty="0"/>
              <a:t> </a:t>
            </a:r>
            <a:r>
              <a:rPr lang="en-US" sz="2400" b="1" dirty="0" err="1"/>
              <a:t>vật</a:t>
            </a:r>
            <a:r>
              <a:rPr lang="en-US" sz="2400" b="1" dirty="0"/>
              <a:t> NHÂN SƠ: </a:t>
            </a:r>
            <a:r>
              <a:rPr lang="en-US" sz="2400" b="1" dirty="0" err="1">
                <a:solidFill>
                  <a:srgbClr val="FFFF00"/>
                </a:solidFill>
              </a:rPr>
              <a:t>chủ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yếu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là</a:t>
            </a:r>
            <a:r>
              <a:rPr lang="en-US" sz="2400" b="1" dirty="0">
                <a:solidFill>
                  <a:srgbClr val="FFFF00"/>
                </a:solidFill>
              </a:rPr>
              <a:t> ĐIỀU HÒA PHIÊN MÃ.</a:t>
            </a:r>
            <a:endParaRPr lang="vi-VN" sz="2400" b="1" dirty="0">
              <a:solidFill>
                <a:srgbClr val="FFFF00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6D99ABB1-AE62-4F42-B3B3-BF73F7D69D7D}"/>
              </a:ext>
            </a:extLst>
          </p:cNvPr>
          <p:cNvSpPr/>
          <p:nvPr/>
        </p:nvSpPr>
        <p:spPr>
          <a:xfrm>
            <a:off x="4737100" y="4864100"/>
            <a:ext cx="1485900" cy="77470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gen</a:t>
            </a:r>
            <a:endParaRPr lang="vi-VN" sz="3600" b="1" dirty="0"/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xmlns="" id="{1BC2C9D1-214F-4E7E-88EB-5C3FCABD1540}"/>
              </a:ext>
            </a:extLst>
          </p:cNvPr>
          <p:cNvSpPr/>
          <p:nvPr/>
        </p:nvSpPr>
        <p:spPr>
          <a:xfrm>
            <a:off x="6429197" y="3262529"/>
            <a:ext cx="759003" cy="1957171"/>
          </a:xfrm>
          <a:prstGeom prst="downArrow">
            <a:avLst/>
          </a:prstGeom>
          <a:solidFill>
            <a:srgbClr val="004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C168A01B-7A0B-4A11-B187-6CB432EEE55C}"/>
              </a:ext>
            </a:extLst>
          </p:cNvPr>
          <p:cNvSpPr/>
          <p:nvPr/>
        </p:nvSpPr>
        <p:spPr>
          <a:xfrm>
            <a:off x="7772400" y="4356100"/>
            <a:ext cx="3987800" cy="17907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Gen </a:t>
            </a:r>
            <a:r>
              <a:rPr lang="en-US" sz="3200" b="1" dirty="0" err="1"/>
              <a:t>có</a:t>
            </a:r>
            <a:r>
              <a:rPr lang="en-US" sz="3200" b="1" dirty="0"/>
              <a:t> </a:t>
            </a:r>
            <a:r>
              <a:rPr lang="en-US" sz="3200" b="1" dirty="0" err="1"/>
              <a:t>phiên</a:t>
            </a:r>
            <a:r>
              <a:rPr lang="en-US" sz="3200" b="1" dirty="0"/>
              <a:t> </a:t>
            </a:r>
            <a:r>
              <a:rPr lang="en-US" sz="3200" b="1" dirty="0" err="1"/>
              <a:t>mã</a:t>
            </a:r>
            <a:r>
              <a:rPr lang="en-US" sz="3200" b="1" dirty="0"/>
              <a:t> hay </a:t>
            </a:r>
            <a:r>
              <a:rPr lang="en-US" sz="3200" b="1" dirty="0" err="1"/>
              <a:t>không</a:t>
            </a:r>
            <a:r>
              <a:rPr lang="en-US" sz="3200" b="1" dirty="0"/>
              <a:t> </a:t>
            </a:r>
            <a:r>
              <a:rPr lang="en-US" sz="3200" b="1" dirty="0" err="1"/>
              <a:t>phiên</a:t>
            </a:r>
            <a:r>
              <a:rPr lang="en-US" sz="3200" b="1" dirty="0"/>
              <a:t> </a:t>
            </a:r>
            <a:r>
              <a:rPr lang="en-US" sz="3200" b="1" dirty="0" err="1"/>
              <a:t>mã</a:t>
            </a:r>
            <a:r>
              <a:rPr lang="en-US" sz="3200" b="1" dirty="0"/>
              <a:t> ?</a:t>
            </a:r>
            <a:endParaRPr lang="vi-VN" sz="3200" b="1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xmlns="" id="{EB67EBF3-BFC2-4E83-9251-5BEE6E08DE31}"/>
              </a:ext>
            </a:extLst>
          </p:cNvPr>
          <p:cNvSpPr/>
          <p:nvPr/>
        </p:nvSpPr>
        <p:spPr>
          <a:xfrm>
            <a:off x="6223000" y="5251450"/>
            <a:ext cx="1485900" cy="256873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0012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3" grpId="0" animBg="1"/>
      <p:bldP spid="10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0B8B927-BE70-4B58-BD9C-3524055B2ECF}"/>
              </a:ext>
            </a:extLst>
          </p:cNvPr>
          <p:cNvGrpSpPr/>
          <p:nvPr/>
        </p:nvGrpSpPr>
        <p:grpSpPr>
          <a:xfrm>
            <a:off x="4530903" y="-12700"/>
            <a:ext cx="7661098" cy="6083300"/>
            <a:chOff x="4530903" y="0"/>
            <a:chExt cx="7661097" cy="6868864"/>
          </a:xfrm>
        </p:grpSpPr>
        <p:pic>
          <p:nvPicPr>
            <p:cNvPr id="1026" name="Picture 2" descr="Gene Regulation and Expression - Human Physiology Part 1: Foundation  Concepts - OpenStax CNX">
              <a:extLst>
                <a:ext uri="{FF2B5EF4-FFF2-40B4-BE49-F238E27FC236}">
                  <a16:creationId xmlns:a16="http://schemas.microsoft.com/office/drawing/2014/main" xmlns="" id="{CB035F6C-1819-4E02-8621-3198A2CC90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0903" y="0"/>
              <a:ext cx="7661097" cy="6868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xmlns="" id="{06D72BA6-6508-441C-A9D0-4398CA3F15A9}"/>
                </a:ext>
              </a:extLst>
            </p:cNvPr>
            <p:cNvSpPr txBox="1"/>
            <p:nvPr/>
          </p:nvSpPr>
          <p:spPr>
            <a:xfrm>
              <a:off x="10120045" y="441789"/>
              <a:ext cx="1551398" cy="707886"/>
            </a:xfrm>
            <a:prstGeom prst="rect">
              <a:avLst/>
            </a:prstGeom>
            <a:solidFill>
              <a:srgbClr val="FFF480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b="1" dirty="0" err="1"/>
                <a:t>Điều</a:t>
              </a:r>
              <a:r>
                <a:rPr lang="en-US" sz="2000" b="1" dirty="0"/>
                <a:t> </a:t>
              </a:r>
              <a:r>
                <a:rPr lang="en-US" sz="2000" b="1" dirty="0" err="1"/>
                <a:t>hòa</a:t>
              </a:r>
              <a:r>
                <a:rPr lang="en-US" sz="2000" b="1" dirty="0"/>
                <a:t> </a:t>
              </a:r>
              <a:r>
                <a:rPr lang="en-US" sz="2000" b="1" dirty="0" err="1"/>
                <a:t>phiên</a:t>
              </a:r>
              <a:r>
                <a:rPr lang="en-US" sz="2000" b="1" dirty="0"/>
                <a:t> </a:t>
              </a:r>
              <a:r>
                <a:rPr lang="en-US" sz="2000" b="1" dirty="0" err="1"/>
                <a:t>mã</a:t>
              </a:r>
              <a:endParaRPr lang="vi-VN" sz="2000" b="1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E3A179E6-70FB-4A81-8019-D9FCDCEE13C0}"/>
                </a:ext>
              </a:extLst>
            </p:cNvPr>
            <p:cNvSpPr txBox="1"/>
            <p:nvPr/>
          </p:nvSpPr>
          <p:spPr>
            <a:xfrm>
              <a:off x="10344363" y="3429000"/>
              <a:ext cx="1407559" cy="707886"/>
            </a:xfrm>
            <a:prstGeom prst="rect">
              <a:avLst/>
            </a:prstGeom>
            <a:solidFill>
              <a:srgbClr val="FFF480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b="1" dirty="0" err="1"/>
                <a:t>Điều</a:t>
              </a:r>
              <a:r>
                <a:rPr lang="en-US" sz="2000" b="1" dirty="0"/>
                <a:t> </a:t>
              </a:r>
              <a:r>
                <a:rPr lang="en-US" sz="2000" b="1" dirty="0" err="1"/>
                <a:t>hòa</a:t>
              </a:r>
              <a:r>
                <a:rPr lang="en-US" sz="2000" b="1" dirty="0"/>
                <a:t> </a:t>
              </a:r>
              <a:r>
                <a:rPr lang="en-US" sz="2000" b="1" dirty="0" err="1"/>
                <a:t>dịch</a:t>
              </a:r>
              <a:r>
                <a:rPr lang="en-US" sz="2000" b="1" dirty="0"/>
                <a:t> </a:t>
              </a:r>
              <a:r>
                <a:rPr lang="en-US" sz="2000" b="1" dirty="0" err="1"/>
                <a:t>mã</a:t>
              </a:r>
              <a:endParaRPr lang="vi-VN" sz="2000" b="1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ECF08AA9-EB81-4F59-BD1D-BC4D3D7EBC16}"/>
                </a:ext>
              </a:extLst>
            </p:cNvPr>
            <p:cNvSpPr txBox="1"/>
            <p:nvPr/>
          </p:nvSpPr>
          <p:spPr>
            <a:xfrm>
              <a:off x="10344363" y="4508899"/>
              <a:ext cx="1666128" cy="707886"/>
            </a:xfrm>
            <a:prstGeom prst="rect">
              <a:avLst/>
            </a:prstGeom>
            <a:solidFill>
              <a:srgbClr val="FFF480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b="1" dirty="0" err="1"/>
                <a:t>Điều</a:t>
              </a:r>
              <a:r>
                <a:rPr lang="en-US" sz="2000" b="1" dirty="0"/>
                <a:t> </a:t>
              </a:r>
              <a:r>
                <a:rPr lang="en-US" sz="2000" b="1" dirty="0" err="1"/>
                <a:t>hòa</a:t>
              </a:r>
              <a:r>
                <a:rPr lang="en-US" sz="2000" b="1" dirty="0"/>
                <a:t> </a:t>
              </a:r>
              <a:r>
                <a:rPr lang="en-US" sz="2000" b="1" dirty="0" err="1"/>
                <a:t>sau</a:t>
              </a:r>
              <a:r>
                <a:rPr lang="en-US" sz="2000" b="1" dirty="0"/>
                <a:t> </a:t>
              </a:r>
              <a:r>
                <a:rPr lang="en-US" sz="2000" b="1" dirty="0" err="1"/>
                <a:t>dịch</a:t>
              </a:r>
              <a:r>
                <a:rPr lang="en-US" sz="2000" b="1" dirty="0"/>
                <a:t> </a:t>
              </a:r>
              <a:r>
                <a:rPr lang="en-US" sz="2000" b="1" dirty="0" err="1"/>
                <a:t>mã</a:t>
              </a:r>
              <a:endParaRPr lang="vi-VN" sz="2000" b="1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BA56E08A-9AE7-459D-87B7-EF94774477C0}"/>
                </a:ext>
              </a:extLst>
            </p:cNvPr>
            <p:cNvSpPr txBox="1"/>
            <p:nvPr/>
          </p:nvSpPr>
          <p:spPr>
            <a:xfrm>
              <a:off x="10191963" y="2451710"/>
              <a:ext cx="1808252" cy="584775"/>
            </a:xfrm>
            <a:prstGeom prst="rect">
              <a:avLst/>
            </a:prstGeom>
            <a:solidFill>
              <a:srgbClr val="FFF480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 err="1"/>
                <a:t>Điều</a:t>
              </a:r>
              <a:r>
                <a:rPr lang="en-US" sz="1600" b="1" dirty="0"/>
                <a:t> </a:t>
              </a:r>
              <a:r>
                <a:rPr lang="en-US" sz="1600" b="1" dirty="0" err="1"/>
                <a:t>hòa</a:t>
              </a:r>
              <a:r>
                <a:rPr lang="en-US" sz="1600" b="1" dirty="0"/>
                <a:t> </a:t>
              </a:r>
              <a:r>
                <a:rPr lang="en-US" sz="1600" b="1" dirty="0" err="1"/>
                <a:t>sự</a:t>
              </a:r>
              <a:r>
                <a:rPr lang="en-US" sz="1600" b="1" dirty="0"/>
                <a:t> </a:t>
              </a:r>
              <a:r>
                <a:rPr lang="en-US" sz="1600" b="1" dirty="0" err="1"/>
                <a:t>vận</a:t>
              </a:r>
              <a:r>
                <a:rPr lang="en-US" sz="1600" b="1" dirty="0"/>
                <a:t> </a:t>
              </a:r>
              <a:r>
                <a:rPr lang="en-US" sz="1600" b="1" dirty="0" err="1"/>
                <a:t>chuyển</a:t>
              </a:r>
              <a:r>
                <a:rPr lang="en-US" sz="1600" b="1" dirty="0"/>
                <a:t> ARN</a:t>
              </a:r>
              <a:endParaRPr lang="vi-VN" sz="1600" b="1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1D3D69E2-2345-4DD6-9D4F-D26D3CDEF4D2}"/>
                </a:ext>
              </a:extLst>
            </p:cNvPr>
            <p:cNvSpPr txBox="1"/>
            <p:nvPr/>
          </p:nvSpPr>
          <p:spPr>
            <a:xfrm>
              <a:off x="10039563" y="1474420"/>
              <a:ext cx="1808252" cy="584775"/>
            </a:xfrm>
            <a:prstGeom prst="rect">
              <a:avLst/>
            </a:prstGeom>
            <a:solidFill>
              <a:srgbClr val="FFF480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 err="1"/>
                <a:t>Điều</a:t>
              </a:r>
              <a:r>
                <a:rPr lang="en-US" sz="1600" b="1" dirty="0"/>
                <a:t> </a:t>
              </a:r>
              <a:r>
                <a:rPr lang="en-US" sz="1600" b="1" dirty="0" err="1"/>
                <a:t>hòa</a:t>
              </a:r>
              <a:r>
                <a:rPr lang="en-US" sz="1600" b="1" dirty="0"/>
                <a:t> </a:t>
              </a:r>
              <a:r>
                <a:rPr lang="en-US" sz="1600" b="1" dirty="0" err="1"/>
                <a:t>hoàn</a:t>
              </a:r>
              <a:r>
                <a:rPr lang="en-US" sz="1600" b="1" dirty="0"/>
                <a:t> </a:t>
              </a:r>
              <a:r>
                <a:rPr lang="en-US" sz="1600" b="1" dirty="0" err="1"/>
                <a:t>thiện</a:t>
              </a:r>
              <a:r>
                <a:rPr lang="en-US" sz="1600" b="1" dirty="0"/>
                <a:t> ARN</a:t>
              </a:r>
              <a:endParaRPr lang="vi-VN" sz="1600" b="1" dirty="0"/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598F877-E99B-45CB-A399-839FB5D8A375}"/>
              </a:ext>
            </a:extLst>
          </p:cNvPr>
          <p:cNvSpPr/>
          <p:nvPr/>
        </p:nvSpPr>
        <p:spPr>
          <a:xfrm>
            <a:off x="0" y="0"/>
            <a:ext cx="4530903" cy="6858000"/>
          </a:xfrm>
          <a:prstGeom prst="rect">
            <a:avLst/>
          </a:prstGeom>
          <a:solidFill>
            <a:srgbClr val="808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D9F5153-97C3-41E5-9035-EA1243A88925}"/>
              </a:ext>
            </a:extLst>
          </p:cNvPr>
          <p:cNvSpPr/>
          <p:nvPr/>
        </p:nvSpPr>
        <p:spPr>
          <a:xfrm>
            <a:off x="4530903" y="6083300"/>
            <a:ext cx="7661097" cy="774700"/>
          </a:xfrm>
          <a:prstGeom prst="rect">
            <a:avLst/>
          </a:prstGeom>
          <a:solidFill>
            <a:srgbClr val="00408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Ở </a:t>
            </a:r>
            <a:r>
              <a:rPr lang="en-US" sz="2400" b="1" dirty="0" err="1"/>
              <a:t>sinh</a:t>
            </a:r>
            <a:r>
              <a:rPr lang="en-US" sz="2400" b="1" dirty="0"/>
              <a:t> </a:t>
            </a:r>
            <a:r>
              <a:rPr lang="en-US" sz="2400" b="1" dirty="0" err="1"/>
              <a:t>vật</a:t>
            </a:r>
            <a:r>
              <a:rPr lang="en-US" sz="2400" b="1" dirty="0"/>
              <a:t> </a:t>
            </a:r>
            <a:r>
              <a:rPr lang="en-US" sz="2400" b="1" dirty="0" err="1"/>
              <a:t>nhân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: </a:t>
            </a:r>
            <a:r>
              <a:rPr lang="en-US" sz="2400" b="1" dirty="0" err="1"/>
              <a:t>nhiều</a:t>
            </a:r>
            <a:r>
              <a:rPr lang="en-US" sz="2400" b="1" dirty="0"/>
              <a:t> </a:t>
            </a:r>
            <a:r>
              <a:rPr lang="en-US" sz="2400" b="1" dirty="0" err="1"/>
              <a:t>cấp</a:t>
            </a:r>
            <a:r>
              <a:rPr lang="en-US" sz="2400" b="1" dirty="0"/>
              <a:t> </a:t>
            </a:r>
            <a:r>
              <a:rPr lang="en-US" sz="2400" b="1" dirty="0" err="1"/>
              <a:t>độ</a:t>
            </a:r>
            <a:r>
              <a:rPr lang="en-US" sz="2400" b="1" dirty="0"/>
              <a:t> + </a:t>
            </a:r>
            <a:r>
              <a:rPr lang="en-US" sz="2400" b="1" dirty="0" err="1"/>
              <a:t>phức</a:t>
            </a:r>
            <a:r>
              <a:rPr lang="en-US" sz="2400" b="1" dirty="0"/>
              <a:t> </a:t>
            </a:r>
            <a:r>
              <a:rPr lang="en-US" sz="2400" b="1" dirty="0" err="1"/>
              <a:t>tạp</a:t>
            </a:r>
            <a:endParaRPr lang="vi-VN" sz="2400" b="1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22B9CF47-EC92-423C-9F99-86AFB801C89F}"/>
              </a:ext>
            </a:extLst>
          </p:cNvPr>
          <p:cNvSpPr/>
          <p:nvPr/>
        </p:nvSpPr>
        <p:spPr>
          <a:xfrm>
            <a:off x="290601" y="441789"/>
            <a:ext cx="3949700" cy="647700"/>
          </a:xfrm>
          <a:prstGeom prst="roundRect">
            <a:avLst>
              <a:gd name="adj" fmla="val 28432"/>
            </a:avLst>
          </a:prstGeom>
          <a:solidFill>
            <a:srgbClr val="FF8000"/>
          </a:solidFill>
          <a:ln w="28575">
            <a:solidFill>
              <a:schemeClr val="bg2">
                <a:lumMod val="1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NỘI DUNG</a:t>
            </a:r>
            <a:endParaRPr lang="vi-VN" sz="24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1D7FF8A-3B11-4CBB-B3E8-9B0334828598}"/>
              </a:ext>
            </a:extLst>
          </p:cNvPr>
          <p:cNvSpPr txBox="1"/>
          <p:nvPr/>
        </p:nvSpPr>
        <p:spPr>
          <a:xfrm>
            <a:off x="440078" y="1107360"/>
            <a:ext cx="4090825" cy="1778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Khái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niệm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Các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cấp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độ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157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598F877-E99B-45CB-A399-839FB5D8A375}"/>
              </a:ext>
            </a:extLst>
          </p:cNvPr>
          <p:cNvSpPr/>
          <p:nvPr/>
        </p:nvSpPr>
        <p:spPr>
          <a:xfrm>
            <a:off x="0" y="0"/>
            <a:ext cx="4530903" cy="6858000"/>
          </a:xfrm>
          <a:prstGeom prst="rect">
            <a:avLst/>
          </a:prstGeom>
          <a:solidFill>
            <a:srgbClr val="808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22B9CF47-EC92-423C-9F99-86AFB801C89F}"/>
              </a:ext>
            </a:extLst>
          </p:cNvPr>
          <p:cNvSpPr/>
          <p:nvPr/>
        </p:nvSpPr>
        <p:spPr>
          <a:xfrm>
            <a:off x="290601" y="441789"/>
            <a:ext cx="3949700" cy="647700"/>
          </a:xfrm>
          <a:prstGeom prst="roundRect">
            <a:avLst>
              <a:gd name="adj" fmla="val 28432"/>
            </a:avLst>
          </a:prstGeom>
          <a:solidFill>
            <a:srgbClr val="FF8000"/>
          </a:solidFill>
          <a:ln w="28575">
            <a:solidFill>
              <a:schemeClr val="bg2">
                <a:lumMod val="1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NỘI DUNG</a:t>
            </a:r>
            <a:endParaRPr lang="vi-VN" sz="24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1D7FF8A-3B11-4CBB-B3E8-9B0334828598}"/>
              </a:ext>
            </a:extLst>
          </p:cNvPr>
          <p:cNvSpPr txBox="1"/>
          <p:nvPr/>
        </p:nvSpPr>
        <p:spPr>
          <a:xfrm>
            <a:off x="440078" y="1107360"/>
            <a:ext cx="4090825" cy="2701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Khái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niệm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Các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cấp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độ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Mô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hình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Operon</a:t>
            </a:r>
          </a:p>
        </p:txBody>
      </p:sp>
      <p:pic>
        <p:nvPicPr>
          <p:cNvPr id="4100" name="Picture 4" descr="Bài 2 trang 18 SGK Sinh học 12 - HocDot.com">
            <a:extLst>
              <a:ext uri="{FF2B5EF4-FFF2-40B4-BE49-F238E27FC236}">
                <a16:creationId xmlns:a16="http://schemas.microsoft.com/office/drawing/2014/main" xmlns="" id="{570D594E-9062-4F85-B1A0-A9F3FADA3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902" y="3602584"/>
            <a:ext cx="7661096" cy="3307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195CDF3E-9D12-44A4-AFB2-7ABC048CFE3C}"/>
              </a:ext>
            </a:extLst>
          </p:cNvPr>
          <p:cNvSpPr/>
          <p:nvPr/>
        </p:nvSpPr>
        <p:spPr>
          <a:xfrm>
            <a:off x="4530902" y="506084"/>
            <a:ext cx="7661097" cy="1056016"/>
          </a:xfrm>
          <a:prstGeom prst="rect">
            <a:avLst/>
          </a:prstGeom>
          <a:solidFill>
            <a:srgbClr val="00408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Mô</a:t>
            </a:r>
            <a:r>
              <a:rPr lang="en-US" sz="2400" b="1" dirty="0"/>
              <a:t> </a:t>
            </a:r>
            <a:r>
              <a:rPr lang="en-US" sz="2400" b="1" dirty="0" err="1"/>
              <a:t>hình</a:t>
            </a:r>
            <a:r>
              <a:rPr lang="en-US" sz="2400" b="1" dirty="0"/>
              <a:t> Operon. Lac ở vi </a:t>
            </a:r>
            <a:r>
              <a:rPr lang="en-US" sz="2400" b="1" dirty="0" err="1"/>
              <a:t>khuẩn</a:t>
            </a:r>
            <a:r>
              <a:rPr lang="en-US" sz="2400" b="1" dirty="0"/>
              <a:t> </a:t>
            </a:r>
            <a:r>
              <a:rPr lang="en-US" sz="2400" b="1" i="1" dirty="0" err="1"/>
              <a:t>E.Coli</a:t>
            </a:r>
            <a:r>
              <a:rPr lang="en-US" sz="2400" b="1" i="1" dirty="0"/>
              <a:t> </a:t>
            </a:r>
          </a:p>
          <a:p>
            <a:pPr algn="ctr"/>
            <a:r>
              <a:rPr lang="en-US" sz="2400" b="1" dirty="0" err="1"/>
              <a:t>của</a:t>
            </a:r>
            <a:r>
              <a:rPr lang="en-US" sz="2400" b="1" dirty="0"/>
              <a:t> </a:t>
            </a:r>
            <a:r>
              <a:rPr lang="en-US" sz="2400" b="1" dirty="0" err="1">
                <a:solidFill>
                  <a:schemeClr val="tx2"/>
                </a:solidFill>
                <a:highlight>
                  <a:srgbClr val="FFFF00"/>
                </a:highlight>
              </a:rPr>
              <a:t>Jacop</a:t>
            </a:r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highlight>
                  <a:srgbClr val="FFFF00"/>
                </a:highlight>
              </a:rPr>
              <a:t>và</a:t>
            </a:r>
            <a:r>
              <a:rPr lang="en-US" sz="2400" b="1" dirty="0">
                <a:solidFill>
                  <a:schemeClr val="tx2"/>
                </a:solidFill>
                <a:highlight>
                  <a:srgbClr val="FFFF00"/>
                </a:highlight>
              </a:rPr>
              <a:t> Mono</a:t>
            </a:r>
            <a:endParaRPr lang="vi-VN" sz="2400" b="1" dirty="0">
              <a:solidFill>
                <a:schemeClr val="tx2"/>
              </a:solidFill>
              <a:highlight>
                <a:srgbClr val="FFFF00"/>
              </a:highlight>
            </a:endParaRPr>
          </a:p>
        </p:txBody>
      </p:sp>
      <p:pic>
        <p:nvPicPr>
          <p:cNvPr id="4102" name="Picture 6" descr="Bài 3. Điều hòa hoạt động gen">
            <a:extLst>
              <a:ext uri="{FF2B5EF4-FFF2-40B4-BE49-F238E27FC236}">
                <a16:creationId xmlns:a16="http://schemas.microsoft.com/office/drawing/2014/main" xmlns="" id="{7A285C07-747D-4D57-ABAD-871EF4DBAC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66"/>
          <a:stretch/>
        </p:blipFill>
        <p:spPr bwMode="auto">
          <a:xfrm>
            <a:off x="4530902" y="1598134"/>
            <a:ext cx="7661096" cy="2042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88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598F877-E99B-45CB-A399-839FB5D8A375}"/>
              </a:ext>
            </a:extLst>
          </p:cNvPr>
          <p:cNvSpPr/>
          <p:nvPr/>
        </p:nvSpPr>
        <p:spPr>
          <a:xfrm>
            <a:off x="0" y="0"/>
            <a:ext cx="4530903" cy="6858000"/>
          </a:xfrm>
          <a:prstGeom prst="rect">
            <a:avLst/>
          </a:prstGeom>
          <a:solidFill>
            <a:srgbClr val="808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D9F5153-97C3-41E5-9035-EA1243A88925}"/>
              </a:ext>
            </a:extLst>
          </p:cNvPr>
          <p:cNvSpPr/>
          <p:nvPr/>
        </p:nvSpPr>
        <p:spPr>
          <a:xfrm>
            <a:off x="5140503" y="262884"/>
            <a:ext cx="6611417" cy="1036077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FF00"/>
                </a:solidFill>
              </a:rPr>
              <a:t>Gen </a:t>
            </a:r>
            <a:r>
              <a:rPr lang="en-US" sz="2400" b="1" dirty="0" err="1">
                <a:solidFill>
                  <a:srgbClr val="FFFF00"/>
                </a:solidFill>
              </a:rPr>
              <a:t>điều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hòa</a:t>
            </a:r>
            <a:r>
              <a:rPr lang="en-US" sz="2400" b="1" dirty="0">
                <a:solidFill>
                  <a:srgbClr val="FFFF00"/>
                </a:solidFill>
              </a:rPr>
              <a:t> R: </a:t>
            </a:r>
            <a:r>
              <a:rPr lang="en-US" sz="2400" b="1" dirty="0" err="1"/>
              <a:t>Tổng</a:t>
            </a:r>
            <a:r>
              <a:rPr lang="en-US" sz="2400" b="1" dirty="0"/>
              <a:t> </a:t>
            </a:r>
            <a:r>
              <a:rPr lang="en-US" sz="2400" b="1" dirty="0" err="1"/>
              <a:t>hợp</a:t>
            </a:r>
            <a:r>
              <a:rPr lang="en-US" sz="2400" b="1" dirty="0"/>
              <a:t> protein </a:t>
            </a:r>
            <a:r>
              <a:rPr lang="en-US" sz="2400" b="1" dirty="0" err="1"/>
              <a:t>ức</a:t>
            </a:r>
            <a:r>
              <a:rPr lang="en-US" sz="2400" b="1" dirty="0"/>
              <a:t> </a:t>
            </a:r>
            <a:r>
              <a:rPr lang="en-US" sz="2400" b="1" dirty="0" err="1"/>
              <a:t>chế</a:t>
            </a:r>
            <a:endParaRPr lang="en-US" sz="2400" b="1" dirty="0"/>
          </a:p>
          <a:p>
            <a:pPr algn="ctr"/>
            <a:r>
              <a:rPr lang="en-US" sz="2400" b="1" dirty="0">
                <a:solidFill>
                  <a:schemeClr val="accent4"/>
                </a:solidFill>
              </a:rPr>
              <a:t>(NẰM NGOÀI OPERON)</a:t>
            </a:r>
            <a:endParaRPr lang="vi-VN" sz="2400" b="1" dirty="0">
              <a:solidFill>
                <a:schemeClr val="accent4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22B9CF47-EC92-423C-9F99-86AFB801C89F}"/>
              </a:ext>
            </a:extLst>
          </p:cNvPr>
          <p:cNvSpPr/>
          <p:nvPr/>
        </p:nvSpPr>
        <p:spPr>
          <a:xfrm>
            <a:off x="290601" y="441789"/>
            <a:ext cx="3949700" cy="647700"/>
          </a:xfrm>
          <a:prstGeom prst="roundRect">
            <a:avLst>
              <a:gd name="adj" fmla="val 28432"/>
            </a:avLst>
          </a:prstGeom>
          <a:solidFill>
            <a:srgbClr val="FF8000"/>
          </a:solidFill>
          <a:ln w="28575">
            <a:solidFill>
              <a:schemeClr val="bg2">
                <a:lumMod val="1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NỘI DUNG</a:t>
            </a:r>
            <a:endParaRPr lang="vi-VN" sz="24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1D7FF8A-3B11-4CBB-B3E8-9B0334828598}"/>
              </a:ext>
            </a:extLst>
          </p:cNvPr>
          <p:cNvSpPr txBox="1"/>
          <p:nvPr/>
        </p:nvSpPr>
        <p:spPr>
          <a:xfrm>
            <a:off x="440078" y="1107360"/>
            <a:ext cx="4090825" cy="2701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Khái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niệm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Các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cấp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độ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Mô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hình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Operon</a:t>
            </a:r>
          </a:p>
        </p:txBody>
      </p:sp>
      <p:pic>
        <p:nvPicPr>
          <p:cNvPr id="4098" name="Picture 2" descr="BÀI 3: ĐIỀU HOÀ HOẠT ĐỘNG CỦA GEN">
            <a:extLst>
              <a:ext uri="{FF2B5EF4-FFF2-40B4-BE49-F238E27FC236}">
                <a16:creationId xmlns:a16="http://schemas.microsoft.com/office/drawing/2014/main" xmlns="" id="{0921772F-4AAF-445F-80F4-753AB91CE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903" y="1633128"/>
            <a:ext cx="7661097" cy="164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rrow: Up 2">
            <a:extLst>
              <a:ext uri="{FF2B5EF4-FFF2-40B4-BE49-F238E27FC236}">
                <a16:creationId xmlns:a16="http://schemas.microsoft.com/office/drawing/2014/main" xmlns="" id="{428211CA-3006-41E0-8D22-80145C9B0705}"/>
              </a:ext>
            </a:extLst>
          </p:cNvPr>
          <p:cNvSpPr/>
          <p:nvPr/>
        </p:nvSpPr>
        <p:spPr>
          <a:xfrm>
            <a:off x="5511800" y="1107359"/>
            <a:ext cx="584200" cy="640070"/>
          </a:xfrm>
          <a:prstGeom prst="up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2A83025-5E5D-46A6-9417-2D1091E09B64}"/>
              </a:ext>
            </a:extLst>
          </p:cNvPr>
          <p:cNvSpPr/>
          <p:nvPr/>
        </p:nvSpPr>
        <p:spPr>
          <a:xfrm>
            <a:off x="5808324" y="3471915"/>
            <a:ext cx="5943596" cy="774700"/>
          </a:xfrm>
          <a:prstGeom prst="rect">
            <a:avLst/>
          </a:prstGeom>
          <a:solidFill>
            <a:srgbClr val="F4667E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FF00"/>
                </a:solidFill>
              </a:rPr>
              <a:t>Vùng</a:t>
            </a:r>
            <a:r>
              <a:rPr lang="en-US" sz="2400" b="1" dirty="0">
                <a:solidFill>
                  <a:srgbClr val="FFFF00"/>
                </a:solidFill>
              </a:rPr>
              <a:t> P: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mang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tín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hiệu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khởi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đầu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quá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trình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phiên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mã</a:t>
            </a:r>
            <a:endParaRPr lang="vi-VN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56069A3-FFB8-4E7A-8D80-59C18CC5D1F9}"/>
              </a:ext>
            </a:extLst>
          </p:cNvPr>
          <p:cNvSpPr/>
          <p:nvPr/>
        </p:nvSpPr>
        <p:spPr>
          <a:xfrm>
            <a:off x="5808323" y="4528877"/>
            <a:ext cx="5943598" cy="774700"/>
          </a:xfrm>
          <a:prstGeom prst="rect">
            <a:avLst/>
          </a:prstGeom>
          <a:solidFill>
            <a:srgbClr val="FEF9B7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</a:rPr>
              <a:t>Vùng</a:t>
            </a:r>
            <a:r>
              <a:rPr lang="en-US" sz="2400" b="1" dirty="0">
                <a:solidFill>
                  <a:srgbClr val="FF0000"/>
                </a:solidFill>
              </a:rPr>
              <a:t> O: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gắn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với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protein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ức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chế</a:t>
            </a:r>
            <a:endParaRPr lang="vi-VN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01861480-99F0-4F43-984C-6965686E6391}"/>
              </a:ext>
            </a:extLst>
          </p:cNvPr>
          <p:cNvSpPr/>
          <p:nvPr/>
        </p:nvSpPr>
        <p:spPr>
          <a:xfrm>
            <a:off x="5808322" y="5674739"/>
            <a:ext cx="5943598" cy="774700"/>
          </a:xfrm>
          <a:prstGeom prst="rect">
            <a:avLst/>
          </a:prstGeom>
          <a:solidFill>
            <a:srgbClr val="FED1A7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</a:rPr>
              <a:t>Nhóm</a:t>
            </a:r>
            <a:r>
              <a:rPr lang="en-US" sz="2400" b="1" dirty="0">
                <a:solidFill>
                  <a:srgbClr val="002060"/>
                </a:solidFill>
              </a:rPr>
              <a:t> gen </a:t>
            </a:r>
            <a:r>
              <a:rPr lang="en-US" sz="2400" b="1" dirty="0" err="1">
                <a:solidFill>
                  <a:srgbClr val="002060"/>
                </a:solidFill>
              </a:rPr>
              <a:t>cấu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trúc</a:t>
            </a:r>
            <a:r>
              <a:rPr lang="en-US" sz="2400" b="1" dirty="0">
                <a:solidFill>
                  <a:srgbClr val="002060"/>
                </a:solidFill>
              </a:rPr>
              <a:t> Z,Y,A: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phiên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mã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tổng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hợp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enzyme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phân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giải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2">
                    <a:lumMod val="10000"/>
                  </a:schemeClr>
                </a:solidFill>
              </a:rPr>
              <a:t>đường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Lac</a:t>
            </a:r>
            <a:endParaRPr lang="vi-VN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17702792-26A2-4E43-BD19-1656FF79E38C}"/>
              </a:ext>
            </a:extLst>
          </p:cNvPr>
          <p:cNvSpPr/>
          <p:nvPr/>
        </p:nvSpPr>
        <p:spPr>
          <a:xfrm>
            <a:off x="5140503" y="3283099"/>
            <a:ext cx="6899096" cy="3371701"/>
          </a:xfrm>
          <a:prstGeom prst="roundRect">
            <a:avLst>
              <a:gd name="adj" fmla="val 13277"/>
            </a:avLst>
          </a:prstGeom>
          <a:noFill/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xmlns="" id="{E3C45A32-522C-4B0E-9A81-C82E95BDE7B4}"/>
              </a:ext>
            </a:extLst>
          </p:cNvPr>
          <p:cNvSpPr/>
          <p:nvPr/>
        </p:nvSpPr>
        <p:spPr>
          <a:xfrm rot="5400000" flipV="1">
            <a:off x="4234984" y="4579677"/>
            <a:ext cx="2033499" cy="673099"/>
          </a:xfrm>
          <a:prstGeom prst="roundRect">
            <a:avLst>
              <a:gd name="adj" fmla="val 28432"/>
            </a:avLst>
          </a:prstGeom>
          <a:solidFill>
            <a:srgbClr val="FF8000"/>
          </a:solidFill>
          <a:ln w="28575">
            <a:solidFill>
              <a:schemeClr val="bg2">
                <a:lumMod val="1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OPERON</a:t>
            </a:r>
            <a:endParaRPr lang="vi-VN" sz="2400" b="1" dirty="0"/>
          </a:p>
        </p:txBody>
      </p:sp>
    </p:spTree>
    <p:extLst>
      <p:ext uri="{BB962C8B-B14F-4D97-AF65-F5344CB8AC3E}">
        <p14:creationId xmlns:p14="http://schemas.microsoft.com/office/powerpoint/2010/main" val="412044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598F877-E99B-45CB-A399-839FB5D8A375}"/>
              </a:ext>
            </a:extLst>
          </p:cNvPr>
          <p:cNvSpPr/>
          <p:nvPr/>
        </p:nvSpPr>
        <p:spPr>
          <a:xfrm>
            <a:off x="0" y="0"/>
            <a:ext cx="4530903" cy="6858000"/>
          </a:xfrm>
          <a:prstGeom prst="rect">
            <a:avLst/>
          </a:prstGeom>
          <a:solidFill>
            <a:srgbClr val="808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D9F5153-97C3-41E5-9035-EA1243A88925}"/>
              </a:ext>
            </a:extLst>
          </p:cNvPr>
          <p:cNvSpPr/>
          <p:nvPr/>
        </p:nvSpPr>
        <p:spPr>
          <a:xfrm>
            <a:off x="6159500" y="342900"/>
            <a:ext cx="4090825" cy="1041400"/>
          </a:xfrm>
          <a:prstGeom prst="rect">
            <a:avLst/>
          </a:prstGeom>
          <a:solidFill>
            <a:srgbClr val="00408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HOẠT ĐỘNG CỦA GEN</a:t>
            </a:r>
            <a:endParaRPr lang="vi-VN" sz="2400" b="1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22B9CF47-EC92-423C-9F99-86AFB801C89F}"/>
              </a:ext>
            </a:extLst>
          </p:cNvPr>
          <p:cNvSpPr/>
          <p:nvPr/>
        </p:nvSpPr>
        <p:spPr>
          <a:xfrm>
            <a:off x="290601" y="441789"/>
            <a:ext cx="3949700" cy="647700"/>
          </a:xfrm>
          <a:prstGeom prst="roundRect">
            <a:avLst>
              <a:gd name="adj" fmla="val 28432"/>
            </a:avLst>
          </a:prstGeom>
          <a:solidFill>
            <a:srgbClr val="FF8000"/>
          </a:solidFill>
          <a:ln w="28575">
            <a:solidFill>
              <a:schemeClr val="bg2">
                <a:lumMod val="1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NỘI DUNG</a:t>
            </a:r>
            <a:endParaRPr lang="vi-VN" sz="24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1D7FF8A-3B11-4CBB-B3E8-9B0334828598}"/>
              </a:ext>
            </a:extLst>
          </p:cNvPr>
          <p:cNvSpPr txBox="1"/>
          <p:nvPr/>
        </p:nvSpPr>
        <p:spPr>
          <a:xfrm>
            <a:off x="440078" y="1107360"/>
            <a:ext cx="4090825" cy="4548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Khái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niệm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Các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cấp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độ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Mô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hình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Operon</a:t>
            </a:r>
          </a:p>
          <a:p>
            <a:pPr algn="just">
              <a:lnSpc>
                <a:spcPct val="250000"/>
              </a:lnSpc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Cơ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chế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hoạt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động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của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mô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hình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Operon Lactose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1DF42AE1-0BFF-4DC7-B50E-129D31FB522E}"/>
              </a:ext>
            </a:extLst>
          </p:cNvPr>
          <p:cNvSpPr/>
          <p:nvPr/>
        </p:nvSpPr>
        <p:spPr>
          <a:xfrm>
            <a:off x="8825714" y="2219394"/>
            <a:ext cx="2722222" cy="774700"/>
          </a:xfrm>
          <a:prstGeom prst="rect">
            <a:avLst/>
          </a:prstGeom>
          <a:solidFill>
            <a:srgbClr val="00408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KHÔNG CÓ ĐƯỜNG</a:t>
            </a:r>
            <a:endParaRPr lang="vi-VN" sz="2400" b="1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57BC4C37-3055-4F0F-9564-CE3840BAAAD1}"/>
              </a:ext>
            </a:extLst>
          </p:cNvPr>
          <p:cNvSpPr/>
          <p:nvPr/>
        </p:nvSpPr>
        <p:spPr>
          <a:xfrm>
            <a:off x="5130800" y="2219394"/>
            <a:ext cx="2628899" cy="774700"/>
          </a:xfrm>
          <a:prstGeom prst="rect">
            <a:avLst/>
          </a:prstGeom>
          <a:solidFill>
            <a:srgbClr val="00408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CÓ ĐƯỜNG</a:t>
            </a:r>
            <a:endParaRPr lang="vi-VN" sz="2400" b="1" dirty="0">
              <a:solidFill>
                <a:schemeClr val="bg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CED5502D-7E5A-44C2-9973-31FDA80533A9}"/>
              </a:ext>
            </a:extLst>
          </p:cNvPr>
          <p:cNvSpPr/>
          <p:nvPr/>
        </p:nvSpPr>
        <p:spPr>
          <a:xfrm>
            <a:off x="5130801" y="3406844"/>
            <a:ext cx="2628898" cy="261295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C00000"/>
                </a:solidFill>
              </a:rPr>
              <a:t>CÓ PHIÊN MÃ</a:t>
            </a:r>
            <a:endParaRPr lang="vi-VN" sz="4400" b="1" dirty="0">
              <a:solidFill>
                <a:srgbClr val="C00000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xmlns="" id="{16940318-F305-45F8-8879-C54B39746B41}"/>
              </a:ext>
            </a:extLst>
          </p:cNvPr>
          <p:cNvSpPr/>
          <p:nvPr/>
        </p:nvSpPr>
        <p:spPr>
          <a:xfrm>
            <a:off x="8825714" y="3406844"/>
            <a:ext cx="2722222" cy="261295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C00000"/>
                </a:solidFill>
              </a:rPr>
              <a:t>KHÔNG PHIÊN MÃ</a:t>
            </a:r>
            <a:endParaRPr lang="vi-VN" sz="4400" b="1" dirty="0">
              <a:solidFill>
                <a:srgbClr val="C00000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8CF9FD4E-FE6F-4095-B507-B8AF7396A25B}"/>
              </a:ext>
            </a:extLst>
          </p:cNvPr>
          <p:cNvCxnSpPr>
            <a:cxnSpLocks/>
            <a:stCxn id="12" idx="2"/>
            <a:endCxn id="14" idx="0"/>
          </p:cNvCxnSpPr>
          <p:nvPr/>
        </p:nvCxnSpPr>
        <p:spPr>
          <a:xfrm>
            <a:off x="8204913" y="1384300"/>
            <a:ext cx="1981912" cy="835094"/>
          </a:xfrm>
          <a:prstGeom prst="straightConnector1">
            <a:avLst/>
          </a:prstGeom>
          <a:ln w="7620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7764B776-A6D4-4F8D-AD96-51D0B9646530}"/>
              </a:ext>
            </a:extLst>
          </p:cNvPr>
          <p:cNvCxnSpPr>
            <a:cxnSpLocks/>
            <a:stCxn id="12" idx="2"/>
            <a:endCxn id="15" idx="0"/>
          </p:cNvCxnSpPr>
          <p:nvPr/>
        </p:nvCxnSpPr>
        <p:spPr>
          <a:xfrm flipH="1">
            <a:off x="6445250" y="1384300"/>
            <a:ext cx="1759663" cy="835094"/>
          </a:xfrm>
          <a:prstGeom prst="straightConnector1">
            <a:avLst/>
          </a:prstGeom>
          <a:ln w="76200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E8D13927-3C8F-46FD-B52C-AE07939AF9D7}"/>
              </a:ext>
            </a:extLst>
          </p:cNvPr>
          <p:cNvSpPr/>
          <p:nvPr/>
        </p:nvSpPr>
        <p:spPr>
          <a:xfrm>
            <a:off x="8204913" y="1968500"/>
            <a:ext cx="45719" cy="4051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F751F512-0D6A-48AF-B913-4FDAE1CA5F01}"/>
              </a:ext>
            </a:extLst>
          </p:cNvPr>
          <p:cNvSpPr txBox="1"/>
          <p:nvPr/>
        </p:nvSpPr>
        <p:spPr>
          <a:xfrm>
            <a:off x="4530903" y="6131778"/>
            <a:ext cx="7661097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“CÓ </a:t>
            </a:r>
            <a:r>
              <a:rPr lang="en-US" sz="2800" b="1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CÓ</a:t>
            </a:r>
            <a:r>
              <a:rPr lang="en-US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– KHÔNG </a:t>
            </a:r>
            <a:r>
              <a:rPr lang="en-US" sz="2800" b="1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KHÔNG</a:t>
            </a:r>
            <a:r>
              <a:rPr lang="en-US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”</a:t>
            </a:r>
            <a:endParaRPr lang="vi-VN" sz="28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92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3" grpId="0" animBg="1"/>
      <p:bldP spid="17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sosceles Triangle 31">
            <a:extLst>
              <a:ext uri="{FF2B5EF4-FFF2-40B4-BE49-F238E27FC236}">
                <a16:creationId xmlns:a16="http://schemas.microsoft.com/office/drawing/2014/main" xmlns="" id="{6C850287-3DCB-4925-88AA-90701D4823A7}"/>
              </a:ext>
            </a:extLst>
          </p:cNvPr>
          <p:cNvSpPr/>
          <p:nvPr/>
        </p:nvSpPr>
        <p:spPr>
          <a:xfrm>
            <a:off x="973816" y="2185755"/>
            <a:ext cx="863600" cy="644989"/>
          </a:xfrm>
          <a:prstGeom prst="triangle">
            <a:avLst/>
          </a:prstGeom>
          <a:solidFill>
            <a:srgbClr val="00206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598F877-E99B-45CB-A399-839FB5D8A375}"/>
              </a:ext>
            </a:extLst>
          </p:cNvPr>
          <p:cNvSpPr/>
          <p:nvPr/>
        </p:nvSpPr>
        <p:spPr>
          <a:xfrm>
            <a:off x="0" y="0"/>
            <a:ext cx="12192000" cy="876300"/>
          </a:xfrm>
          <a:prstGeom prst="rect">
            <a:avLst/>
          </a:prstGeom>
          <a:solidFill>
            <a:srgbClr val="808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22B9CF47-EC92-423C-9F99-86AFB801C89F}"/>
              </a:ext>
            </a:extLst>
          </p:cNvPr>
          <p:cNvSpPr/>
          <p:nvPr/>
        </p:nvSpPr>
        <p:spPr>
          <a:xfrm>
            <a:off x="671599" y="279400"/>
            <a:ext cx="9630469" cy="876300"/>
          </a:xfrm>
          <a:prstGeom prst="roundRect">
            <a:avLst>
              <a:gd name="adj" fmla="val 28432"/>
            </a:avLst>
          </a:prstGeom>
          <a:solidFill>
            <a:srgbClr val="FF8000"/>
          </a:solidFill>
          <a:ln w="28575">
            <a:solidFill>
              <a:schemeClr val="bg2">
                <a:lumMod val="1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Khi </a:t>
            </a:r>
            <a:r>
              <a:rPr lang="en-US" sz="4000" b="1" dirty="0" err="1">
                <a:solidFill>
                  <a:srgbClr val="002060"/>
                </a:solidFill>
              </a:rPr>
              <a:t>môi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trường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không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có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đường</a:t>
            </a:r>
            <a:endParaRPr lang="vi-VN" sz="4000" b="1" dirty="0">
              <a:solidFill>
                <a:srgbClr val="00206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82C7DC5-0F54-44E6-9263-95D5D476571E}"/>
              </a:ext>
            </a:extLst>
          </p:cNvPr>
          <p:cNvSpPr/>
          <p:nvPr/>
        </p:nvSpPr>
        <p:spPr>
          <a:xfrm>
            <a:off x="279400" y="2070100"/>
            <a:ext cx="954017" cy="876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P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2A2044F9-5BFE-400F-BEEF-221712D811B6}"/>
              </a:ext>
            </a:extLst>
          </p:cNvPr>
          <p:cNvSpPr/>
          <p:nvPr/>
        </p:nvSpPr>
        <p:spPr>
          <a:xfrm>
            <a:off x="1233417" y="2070100"/>
            <a:ext cx="1674030" cy="876300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R</a:t>
            </a:r>
            <a:endParaRPr lang="vi-VN" sz="28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A3E12CB8-014A-41E3-A5E2-2D63764A4F72}"/>
              </a:ext>
            </a:extLst>
          </p:cNvPr>
          <p:cNvSpPr/>
          <p:nvPr/>
        </p:nvSpPr>
        <p:spPr>
          <a:xfrm>
            <a:off x="3224948" y="2070100"/>
            <a:ext cx="1674030" cy="876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P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C4677B6B-9989-4B8A-AC34-4BD8C44A1DEB}"/>
              </a:ext>
            </a:extLst>
          </p:cNvPr>
          <p:cNvSpPr/>
          <p:nvPr/>
        </p:nvSpPr>
        <p:spPr>
          <a:xfrm>
            <a:off x="4898978" y="2070100"/>
            <a:ext cx="1674030" cy="876300"/>
          </a:xfrm>
          <a:custGeom>
            <a:avLst/>
            <a:gdLst>
              <a:gd name="connsiteX0" fmla="*/ 0 w 1674030"/>
              <a:gd name="connsiteY0" fmla="*/ 0 h 876300"/>
              <a:gd name="connsiteX1" fmla="*/ 1674030 w 1674030"/>
              <a:gd name="connsiteY1" fmla="*/ 0 h 876300"/>
              <a:gd name="connsiteX2" fmla="*/ 1674030 w 1674030"/>
              <a:gd name="connsiteY2" fmla="*/ 876300 h 876300"/>
              <a:gd name="connsiteX3" fmla="*/ 698544 w 1674030"/>
              <a:gd name="connsiteY3" fmla="*/ 876300 h 876300"/>
              <a:gd name="connsiteX4" fmla="*/ 405215 w 1674030"/>
              <a:gd name="connsiteY4" fmla="*/ 438149 h 876300"/>
              <a:gd name="connsiteX5" fmla="*/ 111887 w 1674030"/>
              <a:gd name="connsiteY5" fmla="*/ 876300 h 876300"/>
              <a:gd name="connsiteX6" fmla="*/ 0 w 1674030"/>
              <a:gd name="connsiteY6" fmla="*/ 876300 h 87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74030" h="876300">
                <a:moveTo>
                  <a:pt x="0" y="0"/>
                </a:moveTo>
                <a:lnTo>
                  <a:pt x="1674030" y="0"/>
                </a:lnTo>
                <a:lnTo>
                  <a:pt x="1674030" y="876300"/>
                </a:lnTo>
                <a:lnTo>
                  <a:pt x="698544" y="876300"/>
                </a:lnTo>
                <a:lnTo>
                  <a:pt x="405215" y="438149"/>
                </a:lnTo>
                <a:lnTo>
                  <a:pt x="111887" y="876300"/>
                </a:lnTo>
                <a:lnTo>
                  <a:pt x="0" y="87630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O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7C2548F3-0C77-41BA-912E-2D7691D6D027}"/>
              </a:ext>
            </a:extLst>
          </p:cNvPr>
          <p:cNvSpPr/>
          <p:nvPr/>
        </p:nvSpPr>
        <p:spPr>
          <a:xfrm>
            <a:off x="6573009" y="2070100"/>
            <a:ext cx="1674030" cy="8763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Z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65583B32-2B6C-4411-B0CA-74BEE21252DC}"/>
              </a:ext>
            </a:extLst>
          </p:cNvPr>
          <p:cNvSpPr/>
          <p:nvPr/>
        </p:nvSpPr>
        <p:spPr>
          <a:xfrm>
            <a:off x="8247039" y="2070100"/>
            <a:ext cx="1674030" cy="8763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Y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0036A783-AB1D-46E3-A1C1-D1B6FC46832C}"/>
              </a:ext>
            </a:extLst>
          </p:cNvPr>
          <p:cNvSpPr/>
          <p:nvPr/>
        </p:nvSpPr>
        <p:spPr>
          <a:xfrm>
            <a:off x="9921070" y="2070100"/>
            <a:ext cx="1674030" cy="8763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A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xmlns="" id="{C775ED0C-772B-46BF-80C7-6E5BC53EB204}"/>
              </a:ext>
            </a:extLst>
          </p:cNvPr>
          <p:cNvSpPr/>
          <p:nvPr/>
        </p:nvSpPr>
        <p:spPr>
          <a:xfrm>
            <a:off x="977900" y="4854110"/>
            <a:ext cx="863600" cy="644989"/>
          </a:xfrm>
          <a:prstGeom prst="triangle">
            <a:avLst/>
          </a:prstGeom>
          <a:solidFill>
            <a:srgbClr val="00206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00206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433134C-8215-4295-99EA-81316BBD59AD}"/>
              </a:ext>
            </a:extLst>
          </p:cNvPr>
          <p:cNvSpPr txBox="1"/>
          <p:nvPr/>
        </p:nvSpPr>
        <p:spPr>
          <a:xfrm>
            <a:off x="292100" y="5664200"/>
            <a:ext cx="257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/>
              <a:t>PROTEIN ỨC CHẾ</a:t>
            </a:r>
          </a:p>
          <a:p>
            <a:pPr algn="l"/>
            <a:r>
              <a:rPr lang="en-US" sz="2000" b="1" dirty="0">
                <a:solidFill>
                  <a:srgbClr val="FF0000"/>
                </a:solidFill>
              </a:rPr>
              <a:t>(LUÔN TỔNG HỢP)</a:t>
            </a:r>
            <a:endParaRPr lang="vi-VN" sz="2000" b="1" dirty="0">
              <a:solidFill>
                <a:srgbClr val="FF0000"/>
              </a:solidFill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xmlns="" id="{1363A33F-8E5F-4FD6-B6DF-CAB3423BA6F1}"/>
              </a:ext>
            </a:extLst>
          </p:cNvPr>
          <p:cNvSpPr/>
          <p:nvPr/>
        </p:nvSpPr>
        <p:spPr>
          <a:xfrm>
            <a:off x="980916" y="4854110"/>
            <a:ext cx="863600" cy="644989"/>
          </a:xfrm>
          <a:prstGeom prst="triangle">
            <a:avLst/>
          </a:prstGeom>
          <a:solidFill>
            <a:srgbClr val="00206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002060"/>
              </a:solidFill>
            </a:endParaRPr>
          </a:p>
        </p:txBody>
      </p:sp>
      <p:sp>
        <p:nvSpPr>
          <p:cNvPr id="37" name="Cloud 36">
            <a:extLst>
              <a:ext uri="{FF2B5EF4-FFF2-40B4-BE49-F238E27FC236}">
                <a16:creationId xmlns:a16="http://schemas.microsoft.com/office/drawing/2014/main" xmlns="" id="{497B989E-76BB-438F-8DFE-F02B6E135995}"/>
              </a:ext>
            </a:extLst>
          </p:cNvPr>
          <p:cNvSpPr/>
          <p:nvPr/>
        </p:nvSpPr>
        <p:spPr>
          <a:xfrm>
            <a:off x="2907446" y="1485900"/>
            <a:ext cx="1393010" cy="699855"/>
          </a:xfrm>
          <a:prstGeom prst="cloud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ARN</a:t>
            </a:r>
            <a:endParaRPr lang="vi-VN" b="1" dirty="0"/>
          </a:p>
        </p:txBody>
      </p:sp>
      <p:sp>
        <p:nvSpPr>
          <p:cNvPr id="41" name="Multiplication Sign 40">
            <a:extLst>
              <a:ext uri="{FF2B5EF4-FFF2-40B4-BE49-F238E27FC236}">
                <a16:creationId xmlns:a16="http://schemas.microsoft.com/office/drawing/2014/main" xmlns="" id="{D6B2EE94-77A8-482C-8659-57ABB0768161}"/>
              </a:ext>
            </a:extLst>
          </p:cNvPr>
          <p:cNvSpPr/>
          <p:nvPr/>
        </p:nvSpPr>
        <p:spPr>
          <a:xfrm>
            <a:off x="5178900" y="1282700"/>
            <a:ext cx="954015" cy="990600"/>
          </a:xfrm>
          <a:prstGeom prst="mathMultiply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xmlns="" id="{77E06D8B-FF4B-4E59-A650-C27AF16E477C}"/>
              </a:ext>
            </a:extLst>
          </p:cNvPr>
          <p:cNvSpPr/>
          <p:nvPr/>
        </p:nvSpPr>
        <p:spPr>
          <a:xfrm>
            <a:off x="6235700" y="3733800"/>
            <a:ext cx="5562600" cy="2844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2060"/>
                </a:solidFill>
              </a:rPr>
              <a:t>PROTEIN ỨC CHẾ BÁM VÀO VÙNG VẬN HÀNH (O) NGĂN CẢN QUÁ TRÌNH PHIÊN MÃ</a:t>
            </a:r>
          </a:p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rgbClr val="002060"/>
                </a:solidFill>
                <a:sym typeface="Wingdings" panose="05000000000000000000" pitchFamily="2" charset="2"/>
              </a:rPr>
              <a:t> </a:t>
            </a:r>
            <a:r>
              <a:rPr lang="en-US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GEN Z Y A KHÔNG PHIÊN MÃ</a:t>
            </a:r>
            <a:endParaRPr lang="vi-VN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4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375E-6 -7.40741E-7 L 0.00105 0.37963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1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1.11111E-6 L 0.31953 -0.3421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77" y="-17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2.59259E-6 L 0.12917 0.0046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58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5" grpId="0" animBg="1"/>
      <p:bldP spid="37" grpId="0" animBg="1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sosceles Triangle 31">
            <a:extLst>
              <a:ext uri="{FF2B5EF4-FFF2-40B4-BE49-F238E27FC236}">
                <a16:creationId xmlns:a16="http://schemas.microsoft.com/office/drawing/2014/main" xmlns="" id="{6C850287-3DCB-4925-88AA-90701D4823A7}"/>
              </a:ext>
            </a:extLst>
          </p:cNvPr>
          <p:cNvSpPr/>
          <p:nvPr/>
        </p:nvSpPr>
        <p:spPr>
          <a:xfrm>
            <a:off x="973816" y="2185755"/>
            <a:ext cx="863600" cy="644989"/>
          </a:xfrm>
          <a:prstGeom prst="triangle">
            <a:avLst/>
          </a:prstGeom>
          <a:solidFill>
            <a:srgbClr val="00206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598F877-E99B-45CB-A399-839FB5D8A375}"/>
              </a:ext>
            </a:extLst>
          </p:cNvPr>
          <p:cNvSpPr/>
          <p:nvPr/>
        </p:nvSpPr>
        <p:spPr>
          <a:xfrm>
            <a:off x="0" y="0"/>
            <a:ext cx="12192000" cy="876300"/>
          </a:xfrm>
          <a:prstGeom prst="rect">
            <a:avLst/>
          </a:prstGeom>
          <a:solidFill>
            <a:srgbClr val="808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22B9CF47-EC92-423C-9F99-86AFB801C89F}"/>
              </a:ext>
            </a:extLst>
          </p:cNvPr>
          <p:cNvSpPr/>
          <p:nvPr/>
        </p:nvSpPr>
        <p:spPr>
          <a:xfrm>
            <a:off x="671599" y="279400"/>
            <a:ext cx="9630469" cy="876300"/>
          </a:xfrm>
          <a:prstGeom prst="roundRect">
            <a:avLst>
              <a:gd name="adj" fmla="val 28432"/>
            </a:avLst>
          </a:prstGeom>
          <a:solidFill>
            <a:srgbClr val="FF8000"/>
          </a:solidFill>
          <a:ln w="28575">
            <a:solidFill>
              <a:schemeClr val="bg2">
                <a:lumMod val="1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Khi </a:t>
            </a:r>
            <a:r>
              <a:rPr lang="en-US" sz="4000" b="1" dirty="0" err="1">
                <a:solidFill>
                  <a:srgbClr val="002060"/>
                </a:solidFill>
              </a:rPr>
              <a:t>môi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trường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có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đường</a:t>
            </a:r>
            <a:endParaRPr lang="vi-VN" sz="4000" b="1" dirty="0">
              <a:solidFill>
                <a:srgbClr val="00206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82C7DC5-0F54-44E6-9263-95D5D476571E}"/>
              </a:ext>
            </a:extLst>
          </p:cNvPr>
          <p:cNvSpPr/>
          <p:nvPr/>
        </p:nvSpPr>
        <p:spPr>
          <a:xfrm>
            <a:off x="279400" y="2070100"/>
            <a:ext cx="954017" cy="876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P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2A2044F9-5BFE-400F-BEEF-221712D811B6}"/>
              </a:ext>
            </a:extLst>
          </p:cNvPr>
          <p:cNvSpPr/>
          <p:nvPr/>
        </p:nvSpPr>
        <p:spPr>
          <a:xfrm>
            <a:off x="1233417" y="2070100"/>
            <a:ext cx="1674030" cy="876300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R</a:t>
            </a:r>
            <a:endParaRPr lang="vi-VN" sz="28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A3E12CB8-014A-41E3-A5E2-2D63764A4F72}"/>
              </a:ext>
            </a:extLst>
          </p:cNvPr>
          <p:cNvSpPr/>
          <p:nvPr/>
        </p:nvSpPr>
        <p:spPr>
          <a:xfrm>
            <a:off x="3224948" y="2070100"/>
            <a:ext cx="1674030" cy="876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P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C4677B6B-9989-4B8A-AC34-4BD8C44A1DEB}"/>
              </a:ext>
            </a:extLst>
          </p:cNvPr>
          <p:cNvSpPr/>
          <p:nvPr/>
        </p:nvSpPr>
        <p:spPr>
          <a:xfrm>
            <a:off x="4898978" y="2070100"/>
            <a:ext cx="1674030" cy="876300"/>
          </a:xfrm>
          <a:custGeom>
            <a:avLst/>
            <a:gdLst>
              <a:gd name="connsiteX0" fmla="*/ 0 w 1674030"/>
              <a:gd name="connsiteY0" fmla="*/ 0 h 876300"/>
              <a:gd name="connsiteX1" fmla="*/ 1674030 w 1674030"/>
              <a:gd name="connsiteY1" fmla="*/ 0 h 876300"/>
              <a:gd name="connsiteX2" fmla="*/ 1674030 w 1674030"/>
              <a:gd name="connsiteY2" fmla="*/ 876300 h 876300"/>
              <a:gd name="connsiteX3" fmla="*/ 698544 w 1674030"/>
              <a:gd name="connsiteY3" fmla="*/ 876300 h 876300"/>
              <a:gd name="connsiteX4" fmla="*/ 405215 w 1674030"/>
              <a:gd name="connsiteY4" fmla="*/ 438149 h 876300"/>
              <a:gd name="connsiteX5" fmla="*/ 111887 w 1674030"/>
              <a:gd name="connsiteY5" fmla="*/ 876300 h 876300"/>
              <a:gd name="connsiteX6" fmla="*/ 0 w 1674030"/>
              <a:gd name="connsiteY6" fmla="*/ 876300 h 87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74030" h="876300">
                <a:moveTo>
                  <a:pt x="0" y="0"/>
                </a:moveTo>
                <a:lnTo>
                  <a:pt x="1674030" y="0"/>
                </a:lnTo>
                <a:lnTo>
                  <a:pt x="1674030" y="876300"/>
                </a:lnTo>
                <a:lnTo>
                  <a:pt x="698544" y="876300"/>
                </a:lnTo>
                <a:lnTo>
                  <a:pt x="405215" y="438149"/>
                </a:lnTo>
                <a:lnTo>
                  <a:pt x="111887" y="876300"/>
                </a:lnTo>
                <a:lnTo>
                  <a:pt x="0" y="87630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O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7C2548F3-0C77-41BA-912E-2D7691D6D027}"/>
              </a:ext>
            </a:extLst>
          </p:cNvPr>
          <p:cNvSpPr/>
          <p:nvPr/>
        </p:nvSpPr>
        <p:spPr>
          <a:xfrm>
            <a:off x="6573009" y="2070100"/>
            <a:ext cx="1674030" cy="8763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Z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65583B32-2B6C-4411-B0CA-74BEE21252DC}"/>
              </a:ext>
            </a:extLst>
          </p:cNvPr>
          <p:cNvSpPr/>
          <p:nvPr/>
        </p:nvSpPr>
        <p:spPr>
          <a:xfrm>
            <a:off x="8247039" y="2070100"/>
            <a:ext cx="1674030" cy="8763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Y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0036A783-AB1D-46E3-A1C1-D1B6FC46832C}"/>
              </a:ext>
            </a:extLst>
          </p:cNvPr>
          <p:cNvSpPr/>
          <p:nvPr/>
        </p:nvSpPr>
        <p:spPr>
          <a:xfrm>
            <a:off x="9921070" y="2070100"/>
            <a:ext cx="1674030" cy="8763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A</a:t>
            </a:r>
            <a:endParaRPr lang="vi-VN" sz="2800" b="1" dirty="0">
              <a:solidFill>
                <a:srgbClr val="002060"/>
              </a:solidFill>
            </a:endParaRPr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xmlns="" id="{C775ED0C-772B-46BF-80C7-6E5BC53EB204}"/>
              </a:ext>
            </a:extLst>
          </p:cNvPr>
          <p:cNvSpPr/>
          <p:nvPr/>
        </p:nvSpPr>
        <p:spPr>
          <a:xfrm>
            <a:off x="977900" y="4854110"/>
            <a:ext cx="863600" cy="644989"/>
          </a:xfrm>
          <a:prstGeom prst="triangle">
            <a:avLst/>
          </a:prstGeom>
          <a:solidFill>
            <a:srgbClr val="00206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00206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433134C-8215-4295-99EA-81316BBD59AD}"/>
              </a:ext>
            </a:extLst>
          </p:cNvPr>
          <p:cNvSpPr txBox="1"/>
          <p:nvPr/>
        </p:nvSpPr>
        <p:spPr>
          <a:xfrm>
            <a:off x="292100" y="5664200"/>
            <a:ext cx="257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/>
              <a:t>PROTEIN ỨC CHẾ</a:t>
            </a:r>
          </a:p>
          <a:p>
            <a:pPr algn="l"/>
            <a:r>
              <a:rPr lang="en-US" sz="2000" b="1" dirty="0">
                <a:solidFill>
                  <a:srgbClr val="FF0000"/>
                </a:solidFill>
              </a:rPr>
              <a:t>(LUÔN TỔNG HỢP)</a:t>
            </a:r>
            <a:endParaRPr lang="vi-VN" sz="2000" b="1" dirty="0">
              <a:solidFill>
                <a:srgbClr val="FF0000"/>
              </a:solidFill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xmlns="" id="{1363A33F-8E5F-4FD6-B6DF-CAB3423BA6F1}"/>
              </a:ext>
            </a:extLst>
          </p:cNvPr>
          <p:cNvSpPr/>
          <p:nvPr/>
        </p:nvSpPr>
        <p:spPr>
          <a:xfrm>
            <a:off x="980916" y="4854110"/>
            <a:ext cx="863600" cy="644989"/>
          </a:xfrm>
          <a:prstGeom prst="triangle">
            <a:avLst/>
          </a:prstGeom>
          <a:solidFill>
            <a:srgbClr val="00206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002060"/>
              </a:solidFill>
            </a:endParaRPr>
          </a:p>
        </p:txBody>
      </p:sp>
      <p:sp>
        <p:nvSpPr>
          <p:cNvPr id="37" name="Cloud 36">
            <a:extLst>
              <a:ext uri="{FF2B5EF4-FFF2-40B4-BE49-F238E27FC236}">
                <a16:creationId xmlns:a16="http://schemas.microsoft.com/office/drawing/2014/main" xmlns="" id="{497B989E-76BB-438F-8DFE-F02B6E135995}"/>
              </a:ext>
            </a:extLst>
          </p:cNvPr>
          <p:cNvSpPr/>
          <p:nvPr/>
        </p:nvSpPr>
        <p:spPr>
          <a:xfrm>
            <a:off x="2907446" y="1485900"/>
            <a:ext cx="1393010" cy="699855"/>
          </a:xfrm>
          <a:prstGeom prst="cloud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ARN</a:t>
            </a:r>
            <a:endParaRPr lang="vi-VN" b="1" dirty="0"/>
          </a:p>
        </p:txBody>
      </p:sp>
      <p:sp>
        <p:nvSpPr>
          <p:cNvPr id="41" name="Multiplication Sign 40">
            <a:extLst>
              <a:ext uri="{FF2B5EF4-FFF2-40B4-BE49-F238E27FC236}">
                <a16:creationId xmlns:a16="http://schemas.microsoft.com/office/drawing/2014/main" xmlns="" id="{D6B2EE94-77A8-482C-8659-57ABB0768161}"/>
              </a:ext>
            </a:extLst>
          </p:cNvPr>
          <p:cNvSpPr/>
          <p:nvPr/>
        </p:nvSpPr>
        <p:spPr>
          <a:xfrm>
            <a:off x="4584708" y="2476500"/>
            <a:ext cx="954015" cy="990600"/>
          </a:xfrm>
          <a:prstGeom prst="mathMultiply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xmlns="" id="{77E06D8B-FF4B-4E59-A650-C27AF16E477C}"/>
              </a:ext>
            </a:extLst>
          </p:cNvPr>
          <p:cNvSpPr/>
          <p:nvPr/>
        </p:nvSpPr>
        <p:spPr>
          <a:xfrm>
            <a:off x="6096000" y="3467100"/>
            <a:ext cx="5562600" cy="2844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2060"/>
                </a:solidFill>
              </a:rPr>
              <a:t>ĐƯỜNG LAC BÁM VÀO PROTEIN ỨC CHẾ </a:t>
            </a:r>
            <a:r>
              <a:rPr lang="en-US" sz="2400" dirty="0">
                <a:solidFill>
                  <a:srgbClr val="002060"/>
                </a:solidFill>
                <a:sym typeface="Wingdings" panose="05000000000000000000" pitchFamily="2" charset="2"/>
              </a:rPr>
              <a:t> MẤT CẤU TRÚC KHÔNG GIAN.</a:t>
            </a:r>
          </a:p>
          <a:p>
            <a:pPr algn="ctr"/>
            <a:r>
              <a:rPr lang="en-US" sz="2400" dirty="0">
                <a:solidFill>
                  <a:srgbClr val="002060"/>
                </a:solidFill>
                <a:sym typeface="Wingdings" panose="05000000000000000000" pitchFamily="2" charset="2"/>
              </a:rPr>
              <a:t>KHÔNG THỂ BÁM VÀO VÙNG O</a:t>
            </a:r>
            <a:endParaRPr lang="en-US" sz="2400" dirty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rgbClr val="002060"/>
                </a:solidFill>
                <a:sym typeface="Wingdings" panose="05000000000000000000" pitchFamily="2" charset="2"/>
              </a:rPr>
              <a:t> </a:t>
            </a:r>
            <a:r>
              <a:rPr lang="en-US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GEN Z Y A PHIÊN MÃ TỔNG HỢP ENZIM PHÂN GIẢI ĐƯỜNG</a:t>
            </a:r>
            <a:endParaRPr lang="vi-VN" sz="2400" b="1" dirty="0">
              <a:solidFill>
                <a:srgbClr val="FF0000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0BCD97D1-7029-4728-AF3B-54B911153BE3}"/>
              </a:ext>
            </a:extLst>
          </p:cNvPr>
          <p:cNvSpPr/>
          <p:nvPr/>
        </p:nvSpPr>
        <p:spPr>
          <a:xfrm>
            <a:off x="4584708" y="4622800"/>
            <a:ext cx="203192" cy="23131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EC979CB6-B0C0-4790-9FAA-EB8973B96F18}"/>
              </a:ext>
            </a:extLst>
          </p:cNvPr>
          <p:cNvSpPr/>
          <p:nvPr/>
        </p:nvSpPr>
        <p:spPr>
          <a:xfrm>
            <a:off x="4787900" y="4945294"/>
            <a:ext cx="203192" cy="23131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FB292141-50E8-477E-A5FF-59F1C99D050F}"/>
              </a:ext>
            </a:extLst>
          </p:cNvPr>
          <p:cNvSpPr/>
          <p:nvPr/>
        </p:nvSpPr>
        <p:spPr>
          <a:xfrm>
            <a:off x="5125215" y="4927600"/>
            <a:ext cx="203192" cy="23131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908EDFEF-837C-4D33-BEAB-AE14AB111641}"/>
              </a:ext>
            </a:extLst>
          </p:cNvPr>
          <p:cNvSpPr/>
          <p:nvPr/>
        </p:nvSpPr>
        <p:spPr>
          <a:xfrm>
            <a:off x="4865628" y="5314020"/>
            <a:ext cx="203192" cy="23131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xmlns="" id="{64436127-C74B-4A5D-A810-6834F8C4BBC4}"/>
              </a:ext>
            </a:extLst>
          </p:cNvPr>
          <p:cNvSpPr/>
          <p:nvPr/>
        </p:nvSpPr>
        <p:spPr>
          <a:xfrm>
            <a:off x="4458482" y="5158910"/>
            <a:ext cx="203192" cy="23131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783B3DDB-FDEA-4305-AA6A-1A97B1C82DB3}"/>
              </a:ext>
            </a:extLst>
          </p:cNvPr>
          <p:cNvSpPr/>
          <p:nvPr/>
        </p:nvSpPr>
        <p:spPr>
          <a:xfrm>
            <a:off x="1311120" y="4786970"/>
            <a:ext cx="203192" cy="23131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xmlns="" id="{A9510DE9-4ED9-4D7B-8DC6-3E405140FD16}"/>
              </a:ext>
            </a:extLst>
          </p:cNvPr>
          <p:cNvSpPr/>
          <p:nvPr/>
        </p:nvSpPr>
        <p:spPr>
          <a:xfrm>
            <a:off x="4369582" y="5463710"/>
            <a:ext cx="203192" cy="23131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xmlns="" id="{3D99FE89-E209-48E0-A421-92FFA95BBB4A}"/>
              </a:ext>
            </a:extLst>
          </p:cNvPr>
          <p:cNvSpPr/>
          <p:nvPr/>
        </p:nvSpPr>
        <p:spPr>
          <a:xfrm>
            <a:off x="4521982" y="5616110"/>
            <a:ext cx="203192" cy="23131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xmlns="" id="{5215C36B-0CDB-46D7-9DF8-B8C840613AC9}"/>
              </a:ext>
            </a:extLst>
          </p:cNvPr>
          <p:cNvSpPr/>
          <p:nvPr/>
        </p:nvSpPr>
        <p:spPr>
          <a:xfrm>
            <a:off x="5068082" y="5666910"/>
            <a:ext cx="203192" cy="23131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xmlns="" id="{F66FA63E-3D0A-4638-871C-3B2FAD00A726}"/>
              </a:ext>
            </a:extLst>
          </p:cNvPr>
          <p:cNvSpPr/>
          <p:nvPr/>
        </p:nvSpPr>
        <p:spPr>
          <a:xfrm>
            <a:off x="4102882" y="5006510"/>
            <a:ext cx="203192" cy="23131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D06ECEF5-B08A-45CC-A8F9-7E9843C03C09}"/>
              </a:ext>
            </a:extLst>
          </p:cNvPr>
          <p:cNvSpPr txBox="1"/>
          <p:nvPr/>
        </p:nvSpPr>
        <p:spPr>
          <a:xfrm>
            <a:off x="3847303" y="5999820"/>
            <a:ext cx="2103349" cy="39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 err="1"/>
              <a:t>Đường</a:t>
            </a:r>
            <a:r>
              <a:rPr lang="en-US" sz="2000" b="1" dirty="0"/>
              <a:t> Lactose</a:t>
            </a:r>
            <a:endParaRPr lang="vi-VN" sz="2000" b="1" dirty="0">
              <a:solidFill>
                <a:srgbClr val="FF0000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CE8DE972-901C-441D-AF78-9C6ADF5ECB12}"/>
              </a:ext>
            </a:extLst>
          </p:cNvPr>
          <p:cNvSpPr/>
          <p:nvPr/>
        </p:nvSpPr>
        <p:spPr>
          <a:xfrm>
            <a:off x="4521982" y="5616110"/>
            <a:ext cx="203192" cy="23131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xmlns="" id="{E7FC5B94-D488-48CF-B9AD-13AD24FFB0E9}"/>
              </a:ext>
            </a:extLst>
          </p:cNvPr>
          <p:cNvSpPr/>
          <p:nvPr/>
        </p:nvSpPr>
        <p:spPr>
          <a:xfrm>
            <a:off x="1030225" y="5215130"/>
            <a:ext cx="203192" cy="23131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xmlns="" id="{8130417B-3460-4C4D-8899-D1B45F531AD9}"/>
              </a:ext>
            </a:extLst>
          </p:cNvPr>
          <p:cNvSpPr/>
          <p:nvPr/>
        </p:nvSpPr>
        <p:spPr>
          <a:xfrm>
            <a:off x="1543815" y="5370744"/>
            <a:ext cx="203192" cy="23131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857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375E-6 -7.40741E-7 L 0.00105 0.37963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1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22222E-6 L -0.26875 0.0240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38" y="120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48148E-6 L -0.23906 0.0298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53" y="148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L -0.25156 0.028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78" y="1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-0.25 E" pathEditMode="relative" ptsTypes="">
                                      <p:cBhvr>
                                        <p:cTn id="2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-0.25 E" pathEditMode="relative" ptsTypes="">
                                      <p:cBhvr>
                                        <p:cTn id="2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-0.25 E" pathEditMode="relative" ptsTypes="">
                                      <p:cBhvr>
                                        <p:cTn id="2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-0.25 E" pathEditMode="relative" ptsTypes="">
                                      <p:cBhvr>
                                        <p:cTn id="3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-2.59259E-6 L 0.61862 0.0013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85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9" grpId="0" animBg="1"/>
      <p:bldP spid="37" grpId="0" animBg="1"/>
      <p:bldP spid="41" grpId="0" animBg="1"/>
      <p:bldP spid="2" grpId="0" animBg="1"/>
      <p:bldP spid="27" grpId="0" animBg="1"/>
      <p:bldP spid="28" grpId="0" animBg="1"/>
      <p:bldP spid="28" grpId="1" animBg="1"/>
      <p:bldP spid="38" grpId="0" animBg="1"/>
      <p:bldP spid="43" grpId="0" animBg="1"/>
      <p:bldP spid="43" grpId="1" animBg="1"/>
      <p:bldP spid="44" grpId="0" animBg="1"/>
      <p:bldP spid="44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Color of 2020">
      <a:dk1>
        <a:srgbClr val="3F3F3F"/>
      </a:dk1>
      <a:lt1>
        <a:sysClr val="window" lastClr="FFFFFF"/>
      </a:lt1>
      <a:dk2>
        <a:srgbClr val="1D4E89"/>
      </a:dk2>
      <a:lt2>
        <a:srgbClr val="E7E6E6"/>
      </a:lt2>
      <a:accent1>
        <a:srgbClr val="4FC1E9"/>
      </a:accent1>
      <a:accent2>
        <a:srgbClr val="48CFAD"/>
      </a:accent2>
      <a:accent3>
        <a:srgbClr val="A0D468"/>
      </a:accent3>
      <a:accent4>
        <a:srgbClr val="FFCE54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resentation1" id="{10A84C02-4F09-40FE-82F3-79312BC08B2E}" vid="{69A41932-5ED9-47B3-8A6B-37B62AB78E1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10A84C02-4F09-40FE-82F3-79312BC08B2E}" vid="{8CF0B9B1-669A-4898-A12F-E87E9FA76E1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864</TotalTime>
  <Words>1076</Words>
  <Application>Microsoft Office PowerPoint</Application>
  <PresentationFormat>Custom</PresentationFormat>
  <Paragraphs>145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Đức Anh, Y.K52E</dc:creator>
  <cp:lastModifiedBy>Steven</cp:lastModifiedBy>
  <cp:revision>45</cp:revision>
  <dcterms:created xsi:type="dcterms:W3CDTF">2021-06-20T10:35:35Z</dcterms:created>
  <dcterms:modified xsi:type="dcterms:W3CDTF">2021-09-04T07:51:54Z</dcterms:modified>
</cp:coreProperties>
</file>